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712"/>
  </p:normalViewPr>
  <p:slideViewPr>
    <p:cSldViewPr snapToGrid="0" snapToObjects="1">
      <p:cViewPr>
        <p:scale>
          <a:sx n="100" d="100"/>
          <a:sy n="100" d="100"/>
        </p:scale>
        <p:origin x="46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F2E1F92-448D-BA47-9EC7-D518CDE76DFD}" type="doc">
      <dgm:prSet loTypeId="urn:microsoft.com/office/officeart/2009/layout/CircleArrowProcess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1BD2367-E6FF-8C49-800C-FAEB6D33FE66}">
      <dgm:prSet phldrT="[Text]"/>
      <dgm:spPr/>
      <dgm:t>
        <a:bodyPr/>
        <a:lstStyle/>
        <a:p>
          <a:r>
            <a:rPr lang="en-US" altLang="zh-CN" dirty="0"/>
            <a:t>1. </a:t>
          </a:r>
          <a:r>
            <a:rPr lang="zh-CN" altLang="en-US" b="1" u="sng" dirty="0" smtClean="0"/>
            <a:t>宏观</a:t>
          </a:r>
          <a:r>
            <a:rPr lang="zh-CN" altLang="en-US" dirty="0"/>
            <a:t>：</a:t>
          </a:r>
          <a:r>
            <a:rPr lang="en-US" altLang="zh-CN" dirty="0" smtClean="0"/>
            <a:t>BS-</a:t>
          </a:r>
          <a:r>
            <a:rPr lang="en-US" altLang="zh-CN" dirty="0" err="1" smtClean="0"/>
            <a:t>seq</a:t>
          </a:r>
          <a:r>
            <a:rPr lang="zh-CN" altLang="en-US" dirty="0"/>
            <a:t>测序大数据</a:t>
          </a:r>
          <a:r>
            <a:rPr lang="zh-CN" altLang="en-US" dirty="0" smtClean="0"/>
            <a:t>分析（生物信息学技术）</a:t>
          </a:r>
          <a:endParaRPr lang="en-US" dirty="0"/>
        </a:p>
      </dgm:t>
    </dgm:pt>
    <dgm:pt modelId="{068508B9-E541-9B47-BD68-227D1555F072}" type="parTrans" cxnId="{1E92135C-8F5B-8F4D-96C5-ADDEB42268DE}">
      <dgm:prSet/>
      <dgm:spPr/>
      <dgm:t>
        <a:bodyPr/>
        <a:lstStyle/>
        <a:p>
          <a:endParaRPr lang="en-US"/>
        </a:p>
      </dgm:t>
    </dgm:pt>
    <dgm:pt modelId="{B248B02F-FA98-3E47-A863-A40D68503889}" type="sibTrans" cxnId="{1E92135C-8F5B-8F4D-96C5-ADDEB42268DE}">
      <dgm:prSet/>
      <dgm:spPr/>
      <dgm:t>
        <a:bodyPr/>
        <a:lstStyle/>
        <a:p>
          <a:endParaRPr lang="en-US"/>
        </a:p>
      </dgm:t>
    </dgm:pt>
    <dgm:pt modelId="{DD7947AB-0195-B146-8C16-7C8D563E77F7}">
      <dgm:prSet phldrT="[Text]"/>
      <dgm:spPr/>
      <dgm:t>
        <a:bodyPr/>
        <a:lstStyle/>
        <a:p>
          <a:r>
            <a:rPr lang="en-US" altLang="zh-CN" dirty="0"/>
            <a:t>3. </a:t>
          </a:r>
          <a:r>
            <a:rPr lang="zh-CN" altLang="en-US" b="1" u="sng" dirty="0" smtClean="0"/>
            <a:t>宏观</a:t>
          </a:r>
          <a:r>
            <a:rPr lang="zh-CN" altLang="en-US" dirty="0" smtClean="0"/>
            <a:t>：肿瘤测序大数据 分析</a:t>
          </a:r>
          <a:endParaRPr lang="en-US" altLang="zh-CN" dirty="0"/>
        </a:p>
        <a:p>
          <a:r>
            <a:rPr lang="zh-CN" altLang="en-US" dirty="0" smtClean="0"/>
            <a:t>（生物信息学技术）</a:t>
          </a:r>
          <a:endParaRPr lang="en-US" dirty="0"/>
        </a:p>
      </dgm:t>
    </dgm:pt>
    <dgm:pt modelId="{6C23E621-CD32-124B-B7ED-E631F377D482}" type="parTrans" cxnId="{DBBEBC3D-93E3-1144-AD92-399FEF45EBCE}">
      <dgm:prSet/>
      <dgm:spPr/>
      <dgm:t>
        <a:bodyPr/>
        <a:lstStyle/>
        <a:p>
          <a:endParaRPr lang="en-US"/>
        </a:p>
      </dgm:t>
    </dgm:pt>
    <dgm:pt modelId="{49CF5205-3830-DA49-AC76-E76109F9FB97}" type="sibTrans" cxnId="{DBBEBC3D-93E3-1144-AD92-399FEF45EBCE}">
      <dgm:prSet/>
      <dgm:spPr/>
      <dgm:t>
        <a:bodyPr/>
        <a:lstStyle/>
        <a:p>
          <a:endParaRPr lang="en-US"/>
        </a:p>
      </dgm:t>
    </dgm:pt>
    <dgm:pt modelId="{832CDD57-3865-8D40-B7BE-B99BA2B1A583}">
      <dgm:prSet custT="1"/>
      <dgm:spPr/>
      <dgm:t>
        <a:bodyPr/>
        <a:lstStyle/>
        <a:p>
          <a:endParaRPr lang="en-US" sz="1000" dirty="0" smtClean="0"/>
        </a:p>
        <a:p>
          <a:r>
            <a:rPr lang="en-US" sz="1200" b="1" u="sng" dirty="0" smtClean="0">
              <a:solidFill>
                <a:schemeClr val="tx1"/>
              </a:solidFill>
            </a:rPr>
            <a:t>[</a:t>
          </a:r>
          <a:r>
            <a:rPr lang="zh-CN" altLang="en-US" sz="1200" b="1" u="sng" dirty="0" smtClean="0">
              <a:solidFill>
                <a:schemeClr val="tx1"/>
              </a:solidFill>
            </a:rPr>
            <a:t>现象</a:t>
          </a:r>
          <a:r>
            <a:rPr lang="en-US" sz="1200" b="1" u="sng" dirty="0" smtClean="0">
              <a:solidFill>
                <a:schemeClr val="tx1"/>
              </a:solidFill>
            </a:rPr>
            <a:t>]</a:t>
          </a:r>
          <a:r>
            <a:rPr lang="zh-CN" altLang="en-US" sz="1200" dirty="0" smtClean="0">
              <a:solidFill>
                <a:schemeClr val="tx1"/>
              </a:solidFill>
            </a:rPr>
            <a:t>：</a:t>
          </a:r>
          <a:r>
            <a:rPr lang="en-US" sz="1200" dirty="0" err="1" smtClean="0">
              <a:solidFill>
                <a:schemeClr val="tx1"/>
              </a:solidFill>
            </a:rPr>
            <a:t>CpG</a:t>
          </a:r>
          <a:r>
            <a:rPr lang="zh-CN" altLang="en-US" sz="1200" dirty="0">
              <a:solidFill>
                <a:schemeClr val="tx1"/>
              </a:solidFill>
            </a:rPr>
            <a:t>分布及甲基化</a:t>
          </a:r>
          <a:r>
            <a:rPr lang="zh-CN" altLang="en-US" sz="1200" dirty="0" smtClean="0">
              <a:solidFill>
                <a:schemeClr val="tx1"/>
              </a:solidFill>
            </a:rPr>
            <a:t>状态向非对称性变化的趋势</a:t>
          </a:r>
          <a:endParaRPr lang="en-US" sz="1200" dirty="0">
            <a:solidFill>
              <a:schemeClr val="tx1"/>
            </a:solidFill>
          </a:endParaRPr>
        </a:p>
      </dgm:t>
    </dgm:pt>
    <dgm:pt modelId="{35203DBC-D4B5-BB45-926E-6E4F945A39E6}" type="parTrans" cxnId="{C5A84CBD-3E6F-CF42-8BB6-CAC6576D33CB}">
      <dgm:prSet/>
      <dgm:spPr/>
      <dgm:t>
        <a:bodyPr/>
        <a:lstStyle/>
        <a:p>
          <a:endParaRPr lang="en-US"/>
        </a:p>
      </dgm:t>
    </dgm:pt>
    <dgm:pt modelId="{143E87F2-74E6-3C4C-97B8-9D9D5ED722B5}" type="sibTrans" cxnId="{C5A84CBD-3E6F-CF42-8BB6-CAC6576D33CB}">
      <dgm:prSet/>
      <dgm:spPr/>
      <dgm:t>
        <a:bodyPr/>
        <a:lstStyle/>
        <a:p>
          <a:endParaRPr lang="en-US"/>
        </a:p>
      </dgm:t>
    </dgm:pt>
    <dgm:pt modelId="{449D9B38-E84C-D747-9359-AB8A15397406}">
      <dgm:prSet custT="1"/>
      <dgm:spPr/>
      <dgm:t>
        <a:bodyPr/>
        <a:lstStyle/>
        <a:p>
          <a:endParaRPr lang="en-US" altLang="zh-CN" sz="1200" dirty="0"/>
        </a:p>
        <a:p>
          <a:r>
            <a:rPr lang="en-US" altLang="zh-CN" sz="1200" b="1" u="sng" dirty="0" smtClean="0">
              <a:solidFill>
                <a:schemeClr val="tx1"/>
              </a:solidFill>
            </a:rPr>
            <a:t>[</a:t>
          </a:r>
          <a:r>
            <a:rPr lang="zh-CN" altLang="en-US" sz="1200" b="1" u="sng" dirty="0" smtClean="0">
              <a:solidFill>
                <a:schemeClr val="tx1"/>
              </a:solidFill>
            </a:rPr>
            <a:t>应用</a:t>
          </a:r>
          <a:r>
            <a:rPr lang="en-US" altLang="zh-CN" sz="1200" b="1" u="sng" dirty="0" smtClean="0">
              <a:solidFill>
                <a:schemeClr val="tx1"/>
              </a:solidFill>
            </a:rPr>
            <a:t>]</a:t>
          </a:r>
          <a:r>
            <a:rPr lang="zh-CN" altLang="en-US" sz="1200" dirty="0" smtClean="0">
              <a:solidFill>
                <a:schemeClr val="tx1"/>
              </a:solidFill>
            </a:rPr>
            <a:t>：肿瘤</a:t>
          </a:r>
          <a:r>
            <a:rPr lang="zh-CN" altLang="en-US" sz="1200" dirty="0">
              <a:solidFill>
                <a:schemeClr val="tx1"/>
              </a:solidFill>
            </a:rPr>
            <a:t>中</a:t>
          </a:r>
          <a:r>
            <a:rPr lang="en-US" altLang="zh-CN" sz="1200" dirty="0" err="1">
              <a:solidFill>
                <a:schemeClr val="tx1"/>
              </a:solidFill>
            </a:rPr>
            <a:t>CpG</a:t>
          </a:r>
          <a:r>
            <a:rPr lang="zh-CN" altLang="en-US" sz="1200" dirty="0">
              <a:solidFill>
                <a:schemeClr val="tx1"/>
              </a:solidFill>
            </a:rPr>
            <a:t>分布与甲基化状态变化预测及分析</a:t>
          </a:r>
          <a:endParaRPr lang="en-US" sz="1200" dirty="0">
            <a:solidFill>
              <a:schemeClr val="tx1"/>
            </a:solidFill>
          </a:endParaRPr>
        </a:p>
      </dgm:t>
    </dgm:pt>
    <dgm:pt modelId="{118E8770-BAC1-CE4A-A7EE-1F357A2A4693}" type="parTrans" cxnId="{B13E84B5-F7F9-E141-9221-DAC99F83C7C5}">
      <dgm:prSet/>
      <dgm:spPr/>
      <dgm:t>
        <a:bodyPr/>
        <a:lstStyle/>
        <a:p>
          <a:endParaRPr lang="en-US"/>
        </a:p>
      </dgm:t>
    </dgm:pt>
    <dgm:pt modelId="{AB348D0B-B9D9-324F-A09E-DCBD754815AD}" type="sibTrans" cxnId="{B13E84B5-F7F9-E141-9221-DAC99F83C7C5}">
      <dgm:prSet/>
      <dgm:spPr/>
      <dgm:t>
        <a:bodyPr/>
        <a:lstStyle/>
        <a:p>
          <a:endParaRPr lang="en-US"/>
        </a:p>
      </dgm:t>
    </dgm:pt>
    <dgm:pt modelId="{9A074D37-3C46-744D-93D4-0AAB1E76F6E7}">
      <dgm:prSet custT="1"/>
      <dgm:spPr/>
      <dgm:t>
        <a:bodyPr/>
        <a:lstStyle/>
        <a:p>
          <a:pPr rtl="0" eaLnBrk="1" latinLnBrk="0"/>
          <a:endParaRPr lang="en-US" altLang="zh-CN" sz="1000" dirty="0"/>
        </a:p>
        <a:p>
          <a:pPr rtl="0" eaLnBrk="1" latinLnBrk="0"/>
          <a:r>
            <a:rPr lang="en-US" altLang="zh-CN" sz="1200" b="1" u="sng" dirty="0" smtClean="0">
              <a:solidFill>
                <a:schemeClr val="tx1"/>
              </a:solidFill>
            </a:rPr>
            <a:t>[</a:t>
          </a:r>
          <a:r>
            <a:rPr lang="zh-CN" altLang="en-US" sz="1200" b="1" u="sng" dirty="0" smtClean="0">
              <a:solidFill>
                <a:schemeClr val="tx1"/>
              </a:solidFill>
            </a:rPr>
            <a:t>机理</a:t>
          </a:r>
          <a:r>
            <a:rPr lang="en-US" altLang="zh-CN" sz="1200" b="1" u="sng" dirty="0" smtClean="0">
              <a:solidFill>
                <a:schemeClr val="tx1"/>
              </a:solidFill>
            </a:rPr>
            <a:t>]</a:t>
          </a:r>
          <a:r>
            <a:rPr lang="zh-CN" altLang="en-US" sz="1200" dirty="0" smtClean="0">
              <a:solidFill>
                <a:schemeClr val="tx1"/>
              </a:solidFill>
            </a:rPr>
            <a:t>：分子</a:t>
          </a:r>
          <a:r>
            <a:rPr lang="zh-CN" altLang="en-US" sz="1200" dirty="0">
              <a:solidFill>
                <a:schemeClr val="tx1"/>
              </a:solidFill>
            </a:rPr>
            <a:t>计算模拟研究对称性破缺发生的微观机理</a:t>
          </a:r>
          <a:endParaRPr lang="en-US" altLang="zh-CN" sz="1200" dirty="0">
            <a:solidFill>
              <a:schemeClr val="tx1"/>
            </a:solidFill>
          </a:endParaRPr>
        </a:p>
        <a:p>
          <a:pPr rtl="0" eaLnBrk="1" latinLnBrk="0"/>
          <a:endParaRPr lang="en-US" altLang="zh-CN" sz="1000" dirty="0"/>
        </a:p>
      </dgm:t>
    </dgm:pt>
    <dgm:pt modelId="{7C1BB0E3-C22F-9C4D-9CE4-4B04DD61DA7E}" type="sibTrans" cxnId="{1233E407-DABE-4A47-BE94-DBF51BC2E5B5}">
      <dgm:prSet/>
      <dgm:spPr/>
      <dgm:t>
        <a:bodyPr/>
        <a:lstStyle/>
        <a:p>
          <a:endParaRPr lang="en-US"/>
        </a:p>
      </dgm:t>
    </dgm:pt>
    <dgm:pt modelId="{06BF83CB-70B7-324C-880E-6B92176CAA1C}" type="parTrans" cxnId="{1233E407-DABE-4A47-BE94-DBF51BC2E5B5}">
      <dgm:prSet/>
      <dgm:spPr/>
      <dgm:t>
        <a:bodyPr/>
        <a:lstStyle/>
        <a:p>
          <a:endParaRPr lang="en-US"/>
        </a:p>
      </dgm:t>
    </dgm:pt>
    <dgm:pt modelId="{21DB6E1C-8707-D948-9389-6A4486902460}">
      <dgm:prSet phldrT="[Text]"/>
      <dgm:spPr/>
      <dgm:t>
        <a:bodyPr/>
        <a:lstStyle/>
        <a:p>
          <a:r>
            <a:rPr lang="en-US" altLang="zh-CN" dirty="0"/>
            <a:t>2. </a:t>
          </a:r>
          <a:r>
            <a:rPr lang="zh-CN" altLang="en-US" b="1" u="sng" dirty="0" smtClean="0"/>
            <a:t>微观</a:t>
          </a:r>
          <a:r>
            <a:rPr lang="zh-CN" altLang="en-US" dirty="0" smtClean="0"/>
            <a:t>：分子模拟</a:t>
          </a:r>
          <a:endParaRPr lang="en-US" altLang="zh-CN" dirty="0"/>
        </a:p>
        <a:p>
          <a:r>
            <a:rPr lang="zh-CN" altLang="en-US" dirty="0"/>
            <a:t>（分子动力学模拟／量子化学</a:t>
          </a:r>
          <a:r>
            <a:rPr lang="zh-CN" altLang="en-US" dirty="0" smtClean="0"/>
            <a:t>计算技术）</a:t>
          </a:r>
          <a:endParaRPr lang="en-US" dirty="0"/>
        </a:p>
      </dgm:t>
    </dgm:pt>
    <dgm:pt modelId="{F8587FD4-F22D-4046-9DF5-BB0451DF516B}" type="sibTrans" cxnId="{02CFF1BE-2C32-E447-96B6-4EC05F51DD46}">
      <dgm:prSet/>
      <dgm:spPr/>
      <dgm:t>
        <a:bodyPr/>
        <a:lstStyle/>
        <a:p>
          <a:endParaRPr lang="en-US"/>
        </a:p>
      </dgm:t>
    </dgm:pt>
    <dgm:pt modelId="{5B11C7E1-80EA-3543-8244-90F4178D867E}" type="parTrans" cxnId="{02CFF1BE-2C32-E447-96B6-4EC05F51DD46}">
      <dgm:prSet/>
      <dgm:spPr/>
      <dgm:t>
        <a:bodyPr/>
        <a:lstStyle/>
        <a:p>
          <a:endParaRPr lang="en-US"/>
        </a:p>
      </dgm:t>
    </dgm:pt>
    <dgm:pt modelId="{F2EDAA1F-D0FB-E041-A295-F2DCDB1F97D1}" type="pres">
      <dgm:prSet presAssocID="{1F2E1F92-448D-BA47-9EC7-D518CDE76DFD}" presName="Name0" presStyleCnt="0">
        <dgm:presLayoutVars>
          <dgm:chMax val="7"/>
          <dgm:chPref val="7"/>
          <dgm:dir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C467F4B7-C803-E147-9288-B7C82A0151C4}" type="pres">
      <dgm:prSet presAssocID="{91BD2367-E6FF-8C49-800C-FAEB6D33FE66}" presName="Accent1" presStyleCnt="0"/>
      <dgm:spPr/>
    </dgm:pt>
    <dgm:pt modelId="{8C018AFA-4C5E-A445-B8E6-9B17A51A2559}" type="pres">
      <dgm:prSet presAssocID="{91BD2367-E6FF-8C49-800C-FAEB6D33FE66}" presName="Accent" presStyleLbl="node1" presStyleIdx="0" presStyleCnt="3"/>
      <dgm:spPr/>
    </dgm:pt>
    <dgm:pt modelId="{4330A25C-A081-DB42-9A19-EF6C6D68DB62}" type="pres">
      <dgm:prSet presAssocID="{91BD2367-E6FF-8C49-800C-FAEB6D33FE66}" presName="Child1" presStyleLbl="revTx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26D5209-2C80-9D40-B3A2-191795733BD9}" type="pres">
      <dgm:prSet presAssocID="{91BD2367-E6FF-8C49-800C-FAEB6D33FE66}" presName="Parent1" presStyleLbl="revTx" presStyleIdx="1" presStyleCnt="6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2D0F3E8-8641-8A48-A259-0A32BAA6C312}" type="pres">
      <dgm:prSet presAssocID="{21DB6E1C-8707-D948-9389-6A4486902460}" presName="Accent2" presStyleCnt="0"/>
      <dgm:spPr/>
    </dgm:pt>
    <dgm:pt modelId="{72ECF303-E558-EF41-A962-674D6B4DFEC3}" type="pres">
      <dgm:prSet presAssocID="{21DB6E1C-8707-D948-9389-6A4486902460}" presName="Accent" presStyleLbl="node1" presStyleIdx="1" presStyleCnt="3"/>
      <dgm:spPr/>
    </dgm:pt>
    <dgm:pt modelId="{750B9E5C-C68E-1848-B77C-D691740D5B42}" type="pres">
      <dgm:prSet presAssocID="{21DB6E1C-8707-D948-9389-6A4486902460}" presName="Child2" presStyleLbl="revTx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4C6C595-ACA5-774E-9AD9-DA587CC4548B}" type="pres">
      <dgm:prSet presAssocID="{21DB6E1C-8707-D948-9389-6A4486902460}" presName="Parent2" presStyleLbl="revTx" presStyleIdx="3" presStyleCnt="6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EDE6697-709B-5C49-BA9F-2C729A9CAE12}" type="pres">
      <dgm:prSet presAssocID="{DD7947AB-0195-B146-8C16-7C8D563E77F7}" presName="Accent3" presStyleCnt="0"/>
      <dgm:spPr/>
    </dgm:pt>
    <dgm:pt modelId="{100D5747-EDF5-A549-BF89-3DC7A7CCBA84}" type="pres">
      <dgm:prSet presAssocID="{DD7947AB-0195-B146-8C16-7C8D563E77F7}" presName="Accent" presStyleLbl="node1" presStyleIdx="2" presStyleCnt="3"/>
      <dgm:spPr/>
    </dgm:pt>
    <dgm:pt modelId="{F310C2B7-57ED-1F4F-AB6E-016AC21ABD1E}" type="pres">
      <dgm:prSet presAssocID="{DD7947AB-0195-B146-8C16-7C8D563E77F7}" presName="Child3" presStyleLbl="revTx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7A0039F-4869-2545-875F-06CBA600772E}" type="pres">
      <dgm:prSet presAssocID="{DD7947AB-0195-B146-8C16-7C8D563E77F7}" presName="Parent3" presStyleLbl="revTx" presStyleIdx="5" presStyleCnt="6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D33BC8B-7DF5-CE4E-8CC5-6C7A9E5D3908}" type="presOf" srcId="{91BD2367-E6FF-8C49-800C-FAEB6D33FE66}" destId="{926D5209-2C80-9D40-B3A2-191795733BD9}" srcOrd="0" destOrd="0" presId="urn:microsoft.com/office/officeart/2009/layout/CircleArrowProcess"/>
    <dgm:cxn modelId="{02CFF1BE-2C32-E447-96B6-4EC05F51DD46}" srcId="{1F2E1F92-448D-BA47-9EC7-D518CDE76DFD}" destId="{21DB6E1C-8707-D948-9389-6A4486902460}" srcOrd="1" destOrd="0" parTransId="{5B11C7E1-80EA-3543-8244-90F4178D867E}" sibTransId="{F8587FD4-F22D-4046-9DF5-BB0451DF516B}"/>
    <dgm:cxn modelId="{1E92135C-8F5B-8F4D-96C5-ADDEB42268DE}" srcId="{1F2E1F92-448D-BA47-9EC7-D518CDE76DFD}" destId="{91BD2367-E6FF-8C49-800C-FAEB6D33FE66}" srcOrd="0" destOrd="0" parTransId="{068508B9-E541-9B47-BD68-227D1555F072}" sibTransId="{B248B02F-FA98-3E47-A863-A40D68503889}"/>
    <dgm:cxn modelId="{0CFC8712-BCDB-E24C-BA33-EDCA751FE109}" type="presOf" srcId="{21DB6E1C-8707-D948-9389-6A4486902460}" destId="{84C6C595-ACA5-774E-9AD9-DA587CC4548B}" srcOrd="0" destOrd="0" presId="urn:microsoft.com/office/officeart/2009/layout/CircleArrowProcess"/>
    <dgm:cxn modelId="{0C5A0165-9803-B44B-8DB7-724E63A8D272}" type="presOf" srcId="{1F2E1F92-448D-BA47-9EC7-D518CDE76DFD}" destId="{F2EDAA1F-D0FB-E041-A295-F2DCDB1F97D1}" srcOrd="0" destOrd="0" presId="urn:microsoft.com/office/officeart/2009/layout/CircleArrowProcess"/>
    <dgm:cxn modelId="{7647A596-6786-464C-9C56-45E4F5204652}" type="presOf" srcId="{832CDD57-3865-8D40-B7BE-B99BA2B1A583}" destId="{4330A25C-A081-DB42-9A19-EF6C6D68DB62}" srcOrd="0" destOrd="0" presId="urn:microsoft.com/office/officeart/2009/layout/CircleArrowProcess"/>
    <dgm:cxn modelId="{DBBEBC3D-93E3-1144-AD92-399FEF45EBCE}" srcId="{1F2E1F92-448D-BA47-9EC7-D518CDE76DFD}" destId="{DD7947AB-0195-B146-8C16-7C8D563E77F7}" srcOrd="2" destOrd="0" parTransId="{6C23E621-CD32-124B-B7ED-E631F377D482}" sibTransId="{49CF5205-3830-DA49-AC76-E76109F9FB97}"/>
    <dgm:cxn modelId="{42623FA2-9B43-264E-A87D-8680F2EA7C61}" type="presOf" srcId="{9A074D37-3C46-744D-93D4-0AAB1E76F6E7}" destId="{750B9E5C-C68E-1848-B77C-D691740D5B42}" srcOrd="0" destOrd="0" presId="urn:microsoft.com/office/officeart/2009/layout/CircleArrowProcess"/>
    <dgm:cxn modelId="{3D9B194D-8C18-EF46-92D6-AE15A539BE97}" type="presOf" srcId="{449D9B38-E84C-D747-9359-AB8A15397406}" destId="{F310C2B7-57ED-1F4F-AB6E-016AC21ABD1E}" srcOrd="0" destOrd="0" presId="urn:microsoft.com/office/officeart/2009/layout/CircleArrowProcess"/>
    <dgm:cxn modelId="{6D7BC9D5-C164-CC48-A6D7-881C0AEE0E3E}" type="presOf" srcId="{DD7947AB-0195-B146-8C16-7C8D563E77F7}" destId="{C7A0039F-4869-2545-875F-06CBA600772E}" srcOrd="0" destOrd="0" presId="urn:microsoft.com/office/officeart/2009/layout/CircleArrowProcess"/>
    <dgm:cxn modelId="{C5A84CBD-3E6F-CF42-8BB6-CAC6576D33CB}" srcId="{91BD2367-E6FF-8C49-800C-FAEB6D33FE66}" destId="{832CDD57-3865-8D40-B7BE-B99BA2B1A583}" srcOrd="0" destOrd="0" parTransId="{35203DBC-D4B5-BB45-926E-6E4F945A39E6}" sibTransId="{143E87F2-74E6-3C4C-97B8-9D9D5ED722B5}"/>
    <dgm:cxn modelId="{B13E84B5-F7F9-E141-9221-DAC99F83C7C5}" srcId="{DD7947AB-0195-B146-8C16-7C8D563E77F7}" destId="{449D9B38-E84C-D747-9359-AB8A15397406}" srcOrd="0" destOrd="0" parTransId="{118E8770-BAC1-CE4A-A7EE-1F357A2A4693}" sibTransId="{AB348D0B-B9D9-324F-A09E-DCBD754815AD}"/>
    <dgm:cxn modelId="{1233E407-DABE-4A47-BE94-DBF51BC2E5B5}" srcId="{21DB6E1C-8707-D948-9389-6A4486902460}" destId="{9A074D37-3C46-744D-93D4-0AAB1E76F6E7}" srcOrd="0" destOrd="0" parTransId="{06BF83CB-70B7-324C-880E-6B92176CAA1C}" sibTransId="{7C1BB0E3-C22F-9C4D-9CE4-4B04DD61DA7E}"/>
    <dgm:cxn modelId="{AAD8D002-2302-7749-96E7-2B9547DAD3C4}" type="presParOf" srcId="{F2EDAA1F-D0FB-E041-A295-F2DCDB1F97D1}" destId="{C467F4B7-C803-E147-9288-B7C82A0151C4}" srcOrd="0" destOrd="0" presId="urn:microsoft.com/office/officeart/2009/layout/CircleArrowProcess"/>
    <dgm:cxn modelId="{AD55A50C-9218-7D4F-9DFE-B9F9BAD0ECB6}" type="presParOf" srcId="{C467F4B7-C803-E147-9288-B7C82A0151C4}" destId="{8C018AFA-4C5E-A445-B8E6-9B17A51A2559}" srcOrd="0" destOrd="0" presId="urn:microsoft.com/office/officeart/2009/layout/CircleArrowProcess"/>
    <dgm:cxn modelId="{BB672E93-868E-4440-B3E2-963DFACA2383}" type="presParOf" srcId="{F2EDAA1F-D0FB-E041-A295-F2DCDB1F97D1}" destId="{4330A25C-A081-DB42-9A19-EF6C6D68DB62}" srcOrd="1" destOrd="0" presId="urn:microsoft.com/office/officeart/2009/layout/CircleArrowProcess"/>
    <dgm:cxn modelId="{B31DB963-717E-D04C-8CF1-704CACEC30E2}" type="presParOf" srcId="{F2EDAA1F-D0FB-E041-A295-F2DCDB1F97D1}" destId="{926D5209-2C80-9D40-B3A2-191795733BD9}" srcOrd="2" destOrd="0" presId="urn:microsoft.com/office/officeart/2009/layout/CircleArrowProcess"/>
    <dgm:cxn modelId="{6B2C599C-12EE-5644-A466-27FF34F181D0}" type="presParOf" srcId="{F2EDAA1F-D0FB-E041-A295-F2DCDB1F97D1}" destId="{02D0F3E8-8641-8A48-A259-0A32BAA6C312}" srcOrd="3" destOrd="0" presId="urn:microsoft.com/office/officeart/2009/layout/CircleArrowProcess"/>
    <dgm:cxn modelId="{12504A97-03F8-9A42-B6FE-8B4517C43B8C}" type="presParOf" srcId="{02D0F3E8-8641-8A48-A259-0A32BAA6C312}" destId="{72ECF303-E558-EF41-A962-674D6B4DFEC3}" srcOrd="0" destOrd="0" presId="urn:microsoft.com/office/officeart/2009/layout/CircleArrowProcess"/>
    <dgm:cxn modelId="{81DF8C69-F311-AC4F-A4DF-234E54AA1D1A}" type="presParOf" srcId="{F2EDAA1F-D0FB-E041-A295-F2DCDB1F97D1}" destId="{750B9E5C-C68E-1848-B77C-D691740D5B42}" srcOrd="4" destOrd="0" presId="urn:microsoft.com/office/officeart/2009/layout/CircleArrowProcess"/>
    <dgm:cxn modelId="{1582BEEE-1EAB-864F-A7A8-171DB53C313B}" type="presParOf" srcId="{F2EDAA1F-D0FB-E041-A295-F2DCDB1F97D1}" destId="{84C6C595-ACA5-774E-9AD9-DA587CC4548B}" srcOrd="5" destOrd="0" presId="urn:microsoft.com/office/officeart/2009/layout/CircleArrowProcess"/>
    <dgm:cxn modelId="{8A40AD04-C612-8E40-B775-5CB0AC48AF2C}" type="presParOf" srcId="{F2EDAA1F-D0FB-E041-A295-F2DCDB1F97D1}" destId="{AEDE6697-709B-5C49-BA9F-2C729A9CAE12}" srcOrd="6" destOrd="0" presId="urn:microsoft.com/office/officeart/2009/layout/CircleArrowProcess"/>
    <dgm:cxn modelId="{A5039BF6-2A8A-2D4E-87D2-76C9FE4FA354}" type="presParOf" srcId="{AEDE6697-709B-5C49-BA9F-2C729A9CAE12}" destId="{100D5747-EDF5-A549-BF89-3DC7A7CCBA84}" srcOrd="0" destOrd="0" presId="urn:microsoft.com/office/officeart/2009/layout/CircleArrowProcess"/>
    <dgm:cxn modelId="{2D5A1D25-3A79-AD4F-8BDB-069347642629}" type="presParOf" srcId="{F2EDAA1F-D0FB-E041-A295-F2DCDB1F97D1}" destId="{F310C2B7-57ED-1F4F-AB6E-016AC21ABD1E}" srcOrd="7" destOrd="0" presId="urn:microsoft.com/office/officeart/2009/layout/CircleArrowProcess"/>
    <dgm:cxn modelId="{DF94CB54-A345-454D-BC97-56AEB7FE0099}" type="presParOf" srcId="{F2EDAA1F-D0FB-E041-A295-F2DCDB1F97D1}" destId="{C7A0039F-4869-2545-875F-06CBA600772E}" srcOrd="8" destOrd="0" presId="urn:microsoft.com/office/officeart/2009/layout/CircleArrow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018AFA-4C5E-A445-B8E6-9B17A51A2559}">
      <dsp:nvSpPr>
        <dsp:cNvPr id="0" name=""/>
        <dsp:cNvSpPr/>
      </dsp:nvSpPr>
      <dsp:spPr>
        <a:xfrm>
          <a:off x="1774427" y="0"/>
          <a:ext cx="3289783" cy="3290283"/>
        </a:xfrm>
        <a:prstGeom prst="circularArrow">
          <a:avLst>
            <a:gd name="adj1" fmla="val 10980"/>
            <a:gd name="adj2" fmla="val 1142322"/>
            <a:gd name="adj3" fmla="val 4500000"/>
            <a:gd name="adj4" fmla="val 10800000"/>
            <a:gd name="adj5" fmla="val 125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330A25C-A081-DB42-9A19-EF6C6D68DB62}">
      <dsp:nvSpPr>
        <dsp:cNvPr id="0" name=""/>
        <dsp:cNvSpPr/>
      </dsp:nvSpPr>
      <dsp:spPr>
        <a:xfrm>
          <a:off x="5064828" y="980797"/>
          <a:ext cx="1973869" cy="13163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1000" kern="1200" dirty="0" smtClean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b="1" u="sng" kern="1200" dirty="0" smtClean="0">
              <a:solidFill>
                <a:schemeClr val="tx1"/>
              </a:solidFill>
            </a:rPr>
            <a:t>[</a:t>
          </a:r>
          <a:r>
            <a:rPr lang="zh-CN" altLang="en-US" sz="1200" b="1" u="sng" kern="1200" dirty="0" smtClean="0">
              <a:solidFill>
                <a:schemeClr val="tx1"/>
              </a:solidFill>
            </a:rPr>
            <a:t>现象</a:t>
          </a:r>
          <a:r>
            <a:rPr lang="en-US" sz="1200" b="1" u="sng" kern="1200" dirty="0" smtClean="0">
              <a:solidFill>
                <a:schemeClr val="tx1"/>
              </a:solidFill>
            </a:rPr>
            <a:t>]</a:t>
          </a:r>
          <a:r>
            <a:rPr lang="zh-CN" altLang="en-US" sz="1200" kern="1200" dirty="0" smtClean="0">
              <a:solidFill>
                <a:schemeClr val="tx1"/>
              </a:solidFill>
            </a:rPr>
            <a:t>：</a:t>
          </a:r>
          <a:r>
            <a:rPr lang="en-US" sz="1200" kern="1200" dirty="0" err="1" smtClean="0">
              <a:solidFill>
                <a:schemeClr val="tx1"/>
              </a:solidFill>
            </a:rPr>
            <a:t>CpG</a:t>
          </a:r>
          <a:r>
            <a:rPr lang="zh-CN" altLang="en-US" sz="1200" kern="1200" dirty="0">
              <a:solidFill>
                <a:schemeClr val="tx1"/>
              </a:solidFill>
            </a:rPr>
            <a:t>分布及甲基化</a:t>
          </a:r>
          <a:r>
            <a:rPr lang="zh-CN" altLang="en-US" sz="1200" kern="1200" dirty="0" smtClean="0">
              <a:solidFill>
                <a:schemeClr val="tx1"/>
              </a:solidFill>
            </a:rPr>
            <a:t>状态向非对称性变化的趋势</a:t>
          </a:r>
          <a:endParaRPr lang="en-US" sz="1200" kern="1200" dirty="0">
            <a:solidFill>
              <a:schemeClr val="tx1"/>
            </a:solidFill>
          </a:endParaRPr>
        </a:p>
      </dsp:txBody>
      <dsp:txXfrm>
        <a:off x="5064828" y="980797"/>
        <a:ext cx="1973869" cy="1316386"/>
      </dsp:txXfrm>
    </dsp:sp>
    <dsp:sp modelId="{926D5209-2C80-9D40-B3A2-191795733BD9}">
      <dsp:nvSpPr>
        <dsp:cNvPr id="0" name=""/>
        <dsp:cNvSpPr/>
      </dsp:nvSpPr>
      <dsp:spPr>
        <a:xfrm>
          <a:off x="2501577" y="1187892"/>
          <a:ext cx="1828069" cy="9138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500" kern="1200" dirty="0"/>
            <a:t>1. </a:t>
          </a:r>
          <a:r>
            <a:rPr lang="zh-CN" altLang="en-US" sz="1500" b="1" u="sng" kern="1200" dirty="0" smtClean="0"/>
            <a:t>宏观</a:t>
          </a:r>
          <a:r>
            <a:rPr lang="zh-CN" altLang="en-US" sz="1500" kern="1200" dirty="0"/>
            <a:t>：</a:t>
          </a:r>
          <a:r>
            <a:rPr lang="en-US" altLang="zh-CN" sz="1500" kern="1200" dirty="0" smtClean="0"/>
            <a:t>BS-</a:t>
          </a:r>
          <a:r>
            <a:rPr lang="en-US" altLang="zh-CN" sz="1500" kern="1200" dirty="0" err="1" smtClean="0"/>
            <a:t>seq</a:t>
          </a:r>
          <a:r>
            <a:rPr lang="zh-CN" altLang="en-US" sz="1500" kern="1200" dirty="0"/>
            <a:t>测序大数据</a:t>
          </a:r>
          <a:r>
            <a:rPr lang="zh-CN" altLang="en-US" sz="1500" kern="1200" dirty="0" smtClean="0"/>
            <a:t>分析（生物信息学技术）</a:t>
          </a:r>
          <a:endParaRPr lang="en-US" sz="1500" kern="1200" dirty="0"/>
        </a:p>
      </dsp:txBody>
      <dsp:txXfrm>
        <a:off x="2501577" y="1187892"/>
        <a:ext cx="1828069" cy="913815"/>
      </dsp:txXfrm>
    </dsp:sp>
    <dsp:sp modelId="{72ECF303-E558-EF41-A962-674D6B4DFEC3}">
      <dsp:nvSpPr>
        <dsp:cNvPr id="0" name=""/>
        <dsp:cNvSpPr/>
      </dsp:nvSpPr>
      <dsp:spPr>
        <a:xfrm>
          <a:off x="860701" y="1890512"/>
          <a:ext cx="3289783" cy="3290283"/>
        </a:xfrm>
        <a:prstGeom prst="leftCircularArrow">
          <a:avLst>
            <a:gd name="adj1" fmla="val 10980"/>
            <a:gd name="adj2" fmla="val 1142322"/>
            <a:gd name="adj3" fmla="val 6300000"/>
            <a:gd name="adj4" fmla="val 18900000"/>
            <a:gd name="adj5" fmla="val 125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50B9E5C-C68E-1848-B77C-D691740D5B42}">
      <dsp:nvSpPr>
        <dsp:cNvPr id="0" name=""/>
        <dsp:cNvSpPr/>
      </dsp:nvSpPr>
      <dsp:spPr>
        <a:xfrm>
          <a:off x="4150484" y="2882244"/>
          <a:ext cx="1973869" cy="13163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57150" lvl="1" indent="-57150" algn="l" defTabSz="444500" rtl="0" eaLnBrk="1" latinLnBrk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altLang="zh-CN" sz="1000" kern="1200" dirty="0"/>
        </a:p>
        <a:p>
          <a:pPr marL="57150" lvl="1" indent="-57150" algn="l" defTabSz="444500" rtl="0" eaLnBrk="1" latinLnBrk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1200" b="1" u="sng" kern="1200" dirty="0" smtClean="0">
              <a:solidFill>
                <a:schemeClr val="tx1"/>
              </a:solidFill>
            </a:rPr>
            <a:t>[</a:t>
          </a:r>
          <a:r>
            <a:rPr lang="zh-CN" altLang="en-US" sz="1200" b="1" u="sng" kern="1200" dirty="0" smtClean="0">
              <a:solidFill>
                <a:schemeClr val="tx1"/>
              </a:solidFill>
            </a:rPr>
            <a:t>机理</a:t>
          </a:r>
          <a:r>
            <a:rPr lang="en-US" altLang="zh-CN" sz="1200" b="1" u="sng" kern="1200" dirty="0" smtClean="0">
              <a:solidFill>
                <a:schemeClr val="tx1"/>
              </a:solidFill>
            </a:rPr>
            <a:t>]</a:t>
          </a:r>
          <a:r>
            <a:rPr lang="zh-CN" altLang="en-US" sz="1200" kern="1200" dirty="0" smtClean="0">
              <a:solidFill>
                <a:schemeClr val="tx1"/>
              </a:solidFill>
            </a:rPr>
            <a:t>：分子</a:t>
          </a:r>
          <a:r>
            <a:rPr lang="zh-CN" altLang="en-US" sz="1200" kern="1200" dirty="0">
              <a:solidFill>
                <a:schemeClr val="tx1"/>
              </a:solidFill>
            </a:rPr>
            <a:t>计算模拟研究对称性破缺发生的微观机理</a:t>
          </a:r>
          <a:endParaRPr lang="en-US" altLang="zh-CN" sz="1200" kern="1200" dirty="0">
            <a:solidFill>
              <a:schemeClr val="tx1"/>
            </a:solidFill>
          </a:endParaRPr>
        </a:p>
        <a:p>
          <a:pPr marL="57150" lvl="1" indent="-57150" algn="l" defTabSz="444500" rtl="0" eaLnBrk="1" latinLnBrk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altLang="zh-CN" sz="1000" kern="1200" dirty="0"/>
        </a:p>
      </dsp:txBody>
      <dsp:txXfrm>
        <a:off x="4150484" y="2882244"/>
        <a:ext cx="1973869" cy="1316386"/>
      </dsp:txXfrm>
    </dsp:sp>
    <dsp:sp modelId="{84C6C595-ACA5-774E-9AD9-DA587CC4548B}">
      <dsp:nvSpPr>
        <dsp:cNvPr id="0" name=""/>
        <dsp:cNvSpPr/>
      </dsp:nvSpPr>
      <dsp:spPr>
        <a:xfrm>
          <a:off x="1591558" y="3089339"/>
          <a:ext cx="1828069" cy="9138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500" kern="1200" dirty="0"/>
            <a:t>2. </a:t>
          </a:r>
          <a:r>
            <a:rPr lang="zh-CN" altLang="en-US" sz="1500" b="1" u="sng" kern="1200" dirty="0" smtClean="0"/>
            <a:t>微观</a:t>
          </a:r>
          <a:r>
            <a:rPr lang="zh-CN" altLang="en-US" sz="1500" kern="1200" dirty="0" smtClean="0"/>
            <a:t>：分子模拟</a:t>
          </a:r>
          <a:endParaRPr lang="en-US" altLang="zh-CN" sz="1500" kern="1200" dirty="0"/>
        </a:p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500" kern="1200" dirty="0"/>
            <a:t>（分子动力学模拟／量子化学</a:t>
          </a:r>
          <a:r>
            <a:rPr lang="zh-CN" altLang="en-US" sz="1500" kern="1200" dirty="0" smtClean="0"/>
            <a:t>计算技术）</a:t>
          </a:r>
          <a:endParaRPr lang="en-US" sz="1500" kern="1200" dirty="0"/>
        </a:p>
      </dsp:txBody>
      <dsp:txXfrm>
        <a:off x="1591558" y="3089339"/>
        <a:ext cx="1828069" cy="913815"/>
      </dsp:txXfrm>
    </dsp:sp>
    <dsp:sp modelId="{100D5747-EDF5-A549-BF89-3DC7A7CCBA84}">
      <dsp:nvSpPr>
        <dsp:cNvPr id="0" name=""/>
        <dsp:cNvSpPr/>
      </dsp:nvSpPr>
      <dsp:spPr>
        <a:xfrm>
          <a:off x="2008573" y="4007256"/>
          <a:ext cx="2826433" cy="2827566"/>
        </a:xfrm>
        <a:prstGeom prst="blockArc">
          <a:avLst>
            <a:gd name="adj1" fmla="val 13500000"/>
            <a:gd name="adj2" fmla="val 10800000"/>
            <a:gd name="adj3" fmla="val 1274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310C2B7-57ED-1F4F-AB6E-016AC21ABD1E}">
      <dsp:nvSpPr>
        <dsp:cNvPr id="0" name=""/>
        <dsp:cNvSpPr/>
      </dsp:nvSpPr>
      <dsp:spPr>
        <a:xfrm>
          <a:off x="5064828" y="4783009"/>
          <a:ext cx="1973869" cy="13163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altLang="zh-CN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1200" b="1" u="sng" kern="1200" dirty="0" smtClean="0">
              <a:solidFill>
                <a:schemeClr val="tx1"/>
              </a:solidFill>
            </a:rPr>
            <a:t>[</a:t>
          </a:r>
          <a:r>
            <a:rPr lang="zh-CN" altLang="en-US" sz="1200" b="1" u="sng" kern="1200" dirty="0" smtClean="0">
              <a:solidFill>
                <a:schemeClr val="tx1"/>
              </a:solidFill>
            </a:rPr>
            <a:t>应用</a:t>
          </a:r>
          <a:r>
            <a:rPr lang="en-US" altLang="zh-CN" sz="1200" b="1" u="sng" kern="1200" dirty="0" smtClean="0">
              <a:solidFill>
                <a:schemeClr val="tx1"/>
              </a:solidFill>
            </a:rPr>
            <a:t>]</a:t>
          </a:r>
          <a:r>
            <a:rPr lang="zh-CN" altLang="en-US" sz="1200" kern="1200" dirty="0" smtClean="0">
              <a:solidFill>
                <a:schemeClr val="tx1"/>
              </a:solidFill>
            </a:rPr>
            <a:t>：肿瘤</a:t>
          </a:r>
          <a:r>
            <a:rPr lang="zh-CN" altLang="en-US" sz="1200" kern="1200" dirty="0">
              <a:solidFill>
                <a:schemeClr val="tx1"/>
              </a:solidFill>
            </a:rPr>
            <a:t>中</a:t>
          </a:r>
          <a:r>
            <a:rPr lang="en-US" altLang="zh-CN" sz="1200" kern="1200" dirty="0" err="1">
              <a:solidFill>
                <a:schemeClr val="tx1"/>
              </a:solidFill>
            </a:rPr>
            <a:t>CpG</a:t>
          </a:r>
          <a:r>
            <a:rPr lang="zh-CN" altLang="en-US" sz="1200" kern="1200" dirty="0">
              <a:solidFill>
                <a:schemeClr val="tx1"/>
              </a:solidFill>
            </a:rPr>
            <a:t>分布与甲基化状态变化预测及分析</a:t>
          </a:r>
          <a:endParaRPr lang="en-US" sz="1200" kern="1200" dirty="0">
            <a:solidFill>
              <a:schemeClr val="tx1"/>
            </a:solidFill>
          </a:endParaRPr>
        </a:p>
      </dsp:txBody>
      <dsp:txXfrm>
        <a:off x="5064828" y="4783009"/>
        <a:ext cx="1973869" cy="1316386"/>
      </dsp:txXfrm>
    </dsp:sp>
    <dsp:sp modelId="{C7A0039F-4869-2545-875F-06CBA600772E}">
      <dsp:nvSpPr>
        <dsp:cNvPr id="0" name=""/>
        <dsp:cNvSpPr/>
      </dsp:nvSpPr>
      <dsp:spPr>
        <a:xfrm>
          <a:off x="2505902" y="4993521"/>
          <a:ext cx="1828069" cy="9138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500" kern="1200" dirty="0"/>
            <a:t>3. </a:t>
          </a:r>
          <a:r>
            <a:rPr lang="zh-CN" altLang="en-US" sz="1500" b="1" u="sng" kern="1200" dirty="0" smtClean="0"/>
            <a:t>宏观</a:t>
          </a:r>
          <a:r>
            <a:rPr lang="zh-CN" altLang="en-US" sz="1500" kern="1200" dirty="0" smtClean="0"/>
            <a:t>：肿瘤测序大数据 分析</a:t>
          </a:r>
          <a:endParaRPr lang="en-US" altLang="zh-CN" sz="1500" kern="1200" dirty="0"/>
        </a:p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500" kern="1200" dirty="0" smtClean="0"/>
            <a:t>（生物信息学技术）</a:t>
          </a:r>
          <a:endParaRPr lang="en-US" sz="1500" kern="1200" dirty="0"/>
        </a:p>
      </dsp:txBody>
      <dsp:txXfrm>
        <a:off x="2505902" y="4993521"/>
        <a:ext cx="1828069" cy="91381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layout/CircleArrowProcess">
  <dgm:title val=""/>
  <dgm:desc val=""/>
  <dgm:catLst>
    <dgm:cat type="process" pri="16500"/>
    <dgm:cat type="cycle" pri="16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5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0.1144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Parent1" refType="w" fact="0.2368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0822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6678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5164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  <dgm:constr type="l" for="ch" forName="Accent2" refType="w" fact="0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</dgm:constrLst>
          </dgm:if>
          <dgm:if name="Name6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.1479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Parent1" refType="w" fact="0.2656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Accent3" refType="w" fact="0.185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2" refType="w" fact="0.1183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266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2" refType="w" fact="0.532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1" refType="w" fact="0.680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3" refType="w" fact="0.680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7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.1481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Parent1" refType="w" fact="0.2658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1171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2658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1171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6804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5348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6804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5348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  <dgm:constr type="l" for="ch" forName="Accent4" refType="w" fact="0.038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</dgm:constrLst>
          </dgm:if>
          <dgm:if name="Name8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.1481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186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2658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1171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2658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1171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2658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6804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5348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6804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5348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6804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9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.1481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Parent1" refType="w" fact="0.2658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1171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2658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1171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Child1" refType="w" fact="0.6804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5348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6804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5348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Accent5" refType="w" fact="0.1481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038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5" refType="w" fact="0.2658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1171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5" refType="w" fact="0.6804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5348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0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.1481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Parent1" refType="w" fact="0.2658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1171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2658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1171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Child1" refType="w" fact="0.6804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5348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6804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5348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Accent5" refType="w" fact="0.1481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186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5" refType="w" fact="0.2658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1171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2658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5" refType="w" fact="0.6804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5348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6804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14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-0.0407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Accent2" refType="w" fact="0.1533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  <dgm:constr type="l" for="ch" forName="Parent1" refType="w" fact="0.0822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2368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5164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6678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</dgm:constrLst>
          </dgm:if>
          <dgm:if name="Name15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.1479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Accent3" refType="w" fact="0.037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1" refType="w" fact="0.1183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Parent2" refType="w" fact="0.2656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118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1" refType="w" fact="0.532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2" refType="w" fact="0.680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3" refType="w" fact="0.532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16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.1481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Accent4" refType="w" fact="0.186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  <dgm:constr type="l" for="ch" forName="Parent1" refType="w" fact="0.1171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2658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1171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2658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5348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6804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5348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6804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</dgm:constrLst>
          </dgm:if>
          <dgm:if name="Name17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.1481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.1481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0378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1171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2658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1171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2658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1171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5348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6804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5348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6804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5348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18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.1481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.1481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Accent5" refType="w" fact="0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186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1" refType="w" fact="0.1171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2658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1171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2658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Parent5" refType="w" fact="0.1171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2658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1" refType="w" fact="0.5348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6804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5348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6804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Child5" refType="w" fact="0.5348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6804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9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.1481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.1481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Accent5" refType="w" fact="0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.1481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0378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1" refType="w" fact="0.1171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2658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1171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2658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Parent5" refType="w" fact="0.1171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2658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1171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1" refType="w" fact="0.5348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6804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5348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6804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Child5" refType="w" fact="0.5348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6804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5348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0">
            <dgm:if name="Name21" func="var" arg="dir" op="equ" val="norm">
              <dgm:choose name="Name22">
                <dgm:if name="Name23" axis="precedSib" ptType="node" func="cnt" op="equ" val="0">
                  <dgm:choose name="Name24">
                    <dgm:if name="Name25" axis="followSib" ptType="node" func="cnt" op="equ" val="0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150"/>
                          <dgm:adj idx="4" val="180"/>
                          <dgm:adj idx="5" val="0.125"/>
                        </dgm:adjLst>
                      </dgm:shape>
                    </dgm:if>
                    <dgm:else name="Name26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75"/>
                          <dgm:adj idx="4" val="180"/>
                          <dgm:adj idx="5" val="0.125"/>
                        </dgm:adjLst>
                      </dgm:shape>
                    </dgm:else>
                  </dgm:choose>
                </dgm:if>
                <dgm:else name="Name27">
                  <dgm:choose name="Name28">
                    <dgm:if name="Name29" axis="followSib" ptType="node" func="cnt" op="equ" val="0">
                      <dgm:choose name="Name30">
                        <dgm:if name="Name31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2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3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4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5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37"/>
                      </dgm:choose>
                    </dgm:if>
                    <dgm:else name="Name38">
                      <dgm:choose name="Name39">
                        <dgm:if name="Name40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41" axis="precedSib" ptType="node" func="cnt" op="equ" val="1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2" axis="precedSib" ptType="node" func="cnt" op="equ" val="2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3" axis="precedSib" ptType="node" func="cnt" op="equ" val="3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4" axis="precedSib" ptType="node" func="cnt" op="equ" val="4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5" axis="precedSib" ptType="node" func="cnt" op="equ" val="5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47"/>
                      </dgm:choose>
                    </dgm:else>
                  </dgm:choose>
                </dgm:else>
              </dgm:choose>
            </dgm:if>
            <dgm:else name="Name48">
              <dgm:choose name="Name49">
                <dgm:if name="Name50" axis="precedSib" ptType="node" func="cnt" op="equ" val="0">
                  <dgm:choose name="Name51">
                    <dgm:if name="Name52" axis="followSib" ptType="node" func="cnt" op="equ" val="0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30"/>
                          <dgm:adj idx="4" val="0"/>
                          <dgm:adj idx="5" val="0.125"/>
                        </dgm:adjLst>
                      </dgm:shape>
                    </dgm:if>
                    <dgm:else name="Name53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105"/>
                          <dgm:adj idx="4" val="0"/>
                          <dgm:adj idx="5" val="0.125"/>
                        </dgm:adjLst>
                      </dgm:shape>
                    </dgm:else>
                  </dgm:choose>
                </dgm:if>
                <dgm:else name="Name54">
                  <dgm:choose name="Name55">
                    <dgm:if name="Name56" axis="followSib" ptType="node" func="cnt" op="equ" val="0">
                      <dgm:choose name="Name57">
                        <dgm:if name="Name58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59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0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1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2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64"/>
                      </dgm:choose>
                    </dgm:if>
                    <dgm:else name="Name65">
                      <dgm:choose name="Name66">
                        <dgm:if name="Name67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68" axis="precedSib" ptType="node" func="cnt" op="equ" val="1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69" axis="precedSib" ptType="node" func="cnt" op="equ" val="2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0" axis="precedSib" ptType="node" func="cnt" op="equ" val="3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1" axis="precedSib" ptType="node" func="cnt" op="equ" val="4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2" axis="precedSib" ptType="node" func="cnt" op="equ" val="5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74"/>
                      </dgm:choose>
                    </dgm:else>
                  </dgm:choose>
                </dgm:else>
              </dgm:choose>
            </dgm:else>
          </dgm:choose>
          <dgm:presOf/>
        </dgm:layoutNode>
      </dgm:forEach>
    </dgm:forEach>
    <dgm:forEach name="Name75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  <dgm:choose name="Name77">
        <dgm:if name="Name78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79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0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81" ref="accentRepeat"/>
      </dgm:layoutNode>
      <dgm:choose name="Name82">
        <dgm:if name="Name83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choose name="Name87">
        <dgm:if name="Name88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9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91" ref="accentRepeat"/>
      </dgm:layoutNode>
      <dgm:choose name="Name92">
        <dgm:if name="Name9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5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96" ref="accentRepeat"/>
      </dgm:layoutNode>
      <dgm:choose name="Name97">
        <dgm:if name="Name98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9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0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101" ref="accentRepeat"/>
      </dgm:layoutNode>
      <dgm:choose name="Name102">
        <dgm:if name="Name103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4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5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06" ref="accentRepeat"/>
      </dgm:layoutNode>
      <dgm:choose name="Name107">
        <dgm:if name="Name108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9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AAF7B9-8893-D240-8B54-B3E0202CEE01}" type="datetimeFigureOut">
              <a:rPr lang="en-US" smtClean="0"/>
              <a:t>3/8/16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C160FA-349B-3F40-8E4A-C17B7CA57F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7402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C160FA-349B-3F40-8E4A-C17B7CA57F0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5096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09AF8-C87B-4B42-8B75-59825515E7A2}" type="datetimeFigureOut">
              <a:rPr lang="en-US" smtClean="0"/>
              <a:t>3/7/16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6F8E5-7564-9E42-95E6-191B873C07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5527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09AF8-C87B-4B42-8B75-59825515E7A2}" type="datetimeFigureOut">
              <a:rPr lang="en-US" smtClean="0"/>
              <a:t>3/7/16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6F8E5-7564-9E42-95E6-191B873C07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2545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09AF8-C87B-4B42-8B75-59825515E7A2}" type="datetimeFigureOut">
              <a:rPr lang="en-US" smtClean="0"/>
              <a:t>3/7/16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6F8E5-7564-9E42-95E6-191B873C07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3574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09AF8-C87B-4B42-8B75-59825515E7A2}" type="datetimeFigureOut">
              <a:rPr lang="en-US" smtClean="0"/>
              <a:t>3/7/16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6F8E5-7564-9E42-95E6-191B873C07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1370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09AF8-C87B-4B42-8B75-59825515E7A2}" type="datetimeFigureOut">
              <a:rPr lang="en-US" smtClean="0"/>
              <a:t>3/7/16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6F8E5-7564-9E42-95E6-191B873C07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994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09AF8-C87B-4B42-8B75-59825515E7A2}" type="datetimeFigureOut">
              <a:rPr lang="en-US" smtClean="0"/>
              <a:t>3/7/16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6F8E5-7564-9E42-95E6-191B873C07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1018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09AF8-C87B-4B42-8B75-59825515E7A2}" type="datetimeFigureOut">
              <a:rPr lang="en-US" smtClean="0"/>
              <a:t>3/7/16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6F8E5-7564-9E42-95E6-191B873C07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3782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09AF8-C87B-4B42-8B75-59825515E7A2}" type="datetimeFigureOut">
              <a:rPr lang="en-US" smtClean="0"/>
              <a:t>3/7/16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6F8E5-7564-9E42-95E6-191B873C07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0452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09AF8-C87B-4B42-8B75-59825515E7A2}" type="datetimeFigureOut">
              <a:rPr lang="en-US" smtClean="0"/>
              <a:t>3/7/16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6F8E5-7564-9E42-95E6-191B873C07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3373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09AF8-C87B-4B42-8B75-59825515E7A2}" type="datetimeFigureOut">
              <a:rPr lang="en-US" smtClean="0"/>
              <a:t>3/7/16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6F8E5-7564-9E42-95E6-191B873C07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8857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09AF8-C87B-4B42-8B75-59825515E7A2}" type="datetimeFigureOut">
              <a:rPr lang="en-US" smtClean="0"/>
              <a:t>3/7/16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6F8E5-7564-9E42-95E6-191B873C07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2537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109AF8-C87B-4B42-8B75-59825515E7A2}" type="datetimeFigureOut">
              <a:rPr lang="en-US" smtClean="0"/>
              <a:t>3/7/16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16F8E5-7564-9E42-95E6-191B873C07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4428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4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1152568" y="0"/>
            <a:ext cx="6777024" cy="6858000"/>
            <a:chOff x="1152568" y="0"/>
            <a:chExt cx="6777024" cy="6858000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" name="Preparation 10"/>
                <p:cNvSpPr/>
                <p:nvPr/>
              </p:nvSpPr>
              <p:spPr>
                <a:xfrm>
                  <a:off x="1152568" y="0"/>
                  <a:ext cx="2993722" cy="977031"/>
                </a:xfrm>
                <a:prstGeom prst="flowChartPreparation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dirty="0" smtClean="0"/>
                    <a:t>初始序列</a:t>
                  </a:r>
                  <a:endParaRPr lang="en-US" altLang="zh-CN" dirty="0" smtClean="0"/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𝑙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⋯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𝑙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1" name="Preparation 1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52568" y="0"/>
                  <a:ext cx="2993722" cy="977031"/>
                </a:xfrm>
                <a:prstGeom prst="flowChartPreparation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" name="Process 1"/>
                <p:cNvSpPr/>
                <p:nvPr/>
              </p:nvSpPr>
              <p:spPr>
                <a:xfrm>
                  <a:off x="1152568" y="1280071"/>
                  <a:ext cx="2993722" cy="926926"/>
                </a:xfrm>
                <a:prstGeom prst="flowChartProcess">
                  <a:avLst/>
                </a:prstGeom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 smtClean="0"/>
                    <a:t>HMM</a:t>
                  </a:r>
                  <a:r>
                    <a:rPr lang="zh-CN" altLang="en-US" dirty="0" smtClean="0"/>
                    <a:t>产生新序列</a:t>
                  </a:r>
                  <a:endParaRPr lang="en-US" altLang="zh-CN" dirty="0" smtClean="0"/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solidFill>
                                  <a:prstClr val="white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prstClr val="white"/>
                                </a:solidFill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prstClr val="white"/>
                                </a:solidFill>
                                <a:latin typeface="Cambria Math" charset="0"/>
                              </a:rPr>
                              <m:t>𝑙</m:t>
                            </m:r>
                          </m:sub>
                        </m:sSub>
                        <m:r>
                          <a:rPr lang="en-US" i="1">
                            <a:solidFill>
                              <a:prstClr val="white"/>
                            </a:solidFill>
                            <a:latin typeface="Cambria Math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prstClr val="white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prstClr val="white"/>
                                </a:solidFill>
                                <a:latin typeface="Cambria Math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prstClr val="white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solidFill>
                                  <a:prstClr val="white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prstClr val="white"/>
                                </a:solidFill>
                                <a:latin typeface="Cambria Math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prstClr val="white"/>
                                </a:solidFill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solidFill>
                              <a:prstClr val="white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⋯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prstClr val="white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prstClr val="white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prstClr val="white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𝑙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2" name="Process 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52568" y="1280071"/>
                  <a:ext cx="2993722" cy="926926"/>
                </a:xfrm>
                <a:prstGeom prst="flowChartProcess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  <a:ln>
                  <a:solidFill>
                    <a:schemeClr val="accent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" name="Decision 3"/>
            <p:cNvSpPr/>
            <p:nvPr/>
          </p:nvSpPr>
          <p:spPr>
            <a:xfrm>
              <a:off x="1152568" y="2505656"/>
              <a:ext cx="2993722" cy="1686911"/>
            </a:xfrm>
            <a:prstGeom prst="flowChartDecisi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/>
                <a:t>满足对称性特性？</a:t>
              </a:r>
              <a:endParaRPr lang="en-US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" name="Process 5"/>
                <p:cNvSpPr/>
                <p:nvPr/>
              </p:nvSpPr>
              <p:spPr>
                <a:xfrm>
                  <a:off x="1152568" y="4479867"/>
                  <a:ext cx="2993722" cy="926926"/>
                </a:xfrm>
                <a:prstGeom prst="flowChartProcess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dirty="0" smtClean="0"/>
                    <a:t>计算</a:t>
                  </a:r>
                  <a14:m>
                    <m:oMath xmlns:m="http://schemas.openxmlformats.org/officeDocument/2006/math">
                      <m:r>
                        <a:rPr lang="zh-CN" altLang="en-US" i="1" smtClean="0">
                          <a:solidFill>
                            <a:prstClr val="white"/>
                          </a:solidFill>
                          <a:latin typeface="Cambria Math" charset="0"/>
                        </a:rPr>
                        <m:t>特征能量</m:t>
                      </m:r>
                    </m:oMath>
                  </a14:m>
                  <a:endParaRPr lang="en-US" altLang="zh-CN" i="1" dirty="0" smtClean="0">
                    <a:solidFill>
                      <a:prstClr val="white"/>
                    </a:solidFill>
                    <a:latin typeface="Cambria Math" charset="0"/>
                  </a:endParaRP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𝑙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𝑙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+1</m:t>
                            </m:r>
                          </m:sub>
                        </m:sSub>
                        <m:r>
                          <a:rPr lang="en-US" b="0" i="0" smtClean="0">
                            <a:latin typeface="Cambria Math" charset="0"/>
                          </a:rPr>
                          <m:t>,</m:t>
                        </m:r>
                        <m: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∆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𝐸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=|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𝑙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𝑙</m:t>
                            </m:r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+1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|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6" name="Process 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52568" y="4479867"/>
                  <a:ext cx="2993722" cy="926926"/>
                </a:xfrm>
                <a:prstGeom prst="flowChartProcess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" name="Decision 7"/>
                <p:cNvSpPr/>
                <p:nvPr/>
              </p:nvSpPr>
              <p:spPr>
                <a:xfrm>
                  <a:off x="4476903" y="4087170"/>
                  <a:ext cx="3122076" cy="1686911"/>
                </a:xfrm>
                <a:prstGeom prst="flowChartDecision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dirty="0" smtClean="0"/>
                    <a:t>满足收敛标准？</a:t>
                  </a:r>
                  <a:endParaRPr lang="en-US" altLang="zh-CN" dirty="0" smtClean="0"/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∆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𝐸</m:t>
                        </m:r>
                        <m:r>
                          <a:rPr lang="hr-HR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&lt;</m:t>
                        </m:r>
                        <m:r>
                          <a:rPr lang="hr-HR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𝜀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8" name="Decision 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76903" y="4087170"/>
                  <a:ext cx="3122076" cy="1686911"/>
                </a:xfrm>
                <a:prstGeom prst="flowChartDecision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" name="Straight Arrow Connector 8"/>
            <p:cNvCxnSpPr>
              <a:stCxn id="11" idx="2"/>
              <a:endCxn id="2" idx="0"/>
            </p:cNvCxnSpPr>
            <p:nvPr/>
          </p:nvCxnSpPr>
          <p:spPr>
            <a:xfrm>
              <a:off x="2649429" y="977031"/>
              <a:ext cx="0" cy="3030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>
              <a:stCxn id="2" idx="2"/>
              <a:endCxn id="4" idx="0"/>
            </p:cNvCxnSpPr>
            <p:nvPr/>
          </p:nvCxnSpPr>
          <p:spPr>
            <a:xfrm>
              <a:off x="2649429" y="2206997"/>
              <a:ext cx="0" cy="29865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>
              <a:stCxn id="4" idx="2"/>
              <a:endCxn id="6" idx="0"/>
            </p:cNvCxnSpPr>
            <p:nvPr/>
          </p:nvCxnSpPr>
          <p:spPr>
            <a:xfrm>
              <a:off x="2649429" y="4192567"/>
              <a:ext cx="0" cy="2873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>
              <a:stCxn id="6" idx="3"/>
            </p:cNvCxnSpPr>
            <p:nvPr/>
          </p:nvCxnSpPr>
          <p:spPr>
            <a:xfrm>
              <a:off x="4146290" y="4943330"/>
              <a:ext cx="34331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Elbow Connector 21"/>
            <p:cNvCxnSpPr>
              <a:stCxn id="8" idx="3"/>
              <a:endCxn id="11" idx="3"/>
            </p:cNvCxnSpPr>
            <p:nvPr/>
          </p:nvCxnSpPr>
          <p:spPr>
            <a:xfrm flipH="1" flipV="1">
              <a:off x="4146290" y="488516"/>
              <a:ext cx="3452689" cy="4442110"/>
            </a:xfrm>
            <a:prstGeom prst="bentConnector3">
              <a:avLst>
                <a:gd name="adj1" fmla="val -9324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Elbow Connector 23"/>
            <p:cNvCxnSpPr>
              <a:stCxn id="4" idx="3"/>
              <a:endCxn id="2" idx="3"/>
            </p:cNvCxnSpPr>
            <p:nvPr/>
          </p:nvCxnSpPr>
          <p:spPr>
            <a:xfrm flipV="1">
              <a:off x="4146290" y="1743534"/>
              <a:ext cx="12700" cy="1605578"/>
            </a:xfrm>
            <a:prstGeom prst="bentConnector3">
              <a:avLst>
                <a:gd name="adj1" fmla="val 2793102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rminator 41"/>
            <p:cNvSpPr/>
            <p:nvPr/>
          </p:nvSpPr>
          <p:spPr>
            <a:xfrm>
              <a:off x="4476903" y="6085489"/>
              <a:ext cx="3122076" cy="772511"/>
            </a:xfrm>
            <a:prstGeom prst="flowChartTermina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/>
                <a:t>对称性特征序列</a:t>
              </a:r>
              <a:endParaRPr lang="en-US" dirty="0"/>
            </a:p>
          </p:txBody>
        </p:sp>
        <p:cxnSp>
          <p:nvCxnSpPr>
            <p:cNvPr id="44" name="Straight Arrow Connector 43"/>
            <p:cNvCxnSpPr>
              <a:stCxn id="8" idx="2"/>
              <a:endCxn id="42" idx="0"/>
            </p:cNvCxnSpPr>
            <p:nvPr/>
          </p:nvCxnSpPr>
          <p:spPr>
            <a:xfrm>
              <a:off x="6037941" y="5774081"/>
              <a:ext cx="0" cy="31140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/>
            <p:cNvSpPr txBox="1"/>
            <p:nvPr/>
          </p:nvSpPr>
          <p:spPr>
            <a:xfrm>
              <a:off x="2221231" y="4122952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 smtClean="0">
                  <a:solidFill>
                    <a:schemeClr val="accent1"/>
                  </a:solidFill>
                </a:rPr>
                <a:t>是</a:t>
              </a:r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4128525" y="2996065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 smtClean="0">
                  <a:solidFill>
                    <a:schemeClr val="accent1">
                      <a:lumMod val="75000"/>
                    </a:schemeClr>
                  </a:solidFill>
                </a:rPr>
                <a:t>否</a:t>
              </a:r>
              <a:endParaRPr lang="en-US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5664885" y="5730334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 smtClean="0">
                  <a:solidFill>
                    <a:schemeClr val="accent1"/>
                  </a:solidFill>
                </a:rPr>
                <a:t>是</a:t>
              </a:r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7514094" y="4573998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 smtClean="0">
                  <a:solidFill>
                    <a:schemeClr val="accent1"/>
                  </a:solidFill>
                </a:rPr>
                <a:t>否</a:t>
              </a:r>
              <a:endParaRPr lang="en-US" dirty="0">
                <a:solidFill>
                  <a:schemeClr val="accent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4649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Diagram 9"/>
          <p:cNvGraphicFramePr/>
          <p:nvPr>
            <p:extLst>
              <p:ext uri="{D42A27DB-BD31-4B8C-83A1-F6EECF244321}">
                <p14:modId xmlns:p14="http://schemas.microsoft.com/office/powerpoint/2010/main" val="407531530"/>
              </p:ext>
            </p:extLst>
          </p:nvPr>
        </p:nvGraphicFramePr>
        <p:xfrm>
          <a:off x="3619500" y="-65723"/>
          <a:ext cx="7899400" cy="68348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810741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/>
          <p:cNvGrpSpPr/>
          <p:nvPr/>
        </p:nvGrpSpPr>
        <p:grpSpPr>
          <a:xfrm>
            <a:off x="3411329" y="112554"/>
            <a:ext cx="5566819" cy="7219717"/>
            <a:chOff x="3411329" y="112554"/>
            <a:chExt cx="5566819" cy="7219717"/>
          </a:xfrm>
        </p:grpSpPr>
        <p:sp>
          <p:nvSpPr>
            <p:cNvPr id="6" name="Rectangle 5"/>
            <p:cNvSpPr>
              <a:spLocks noChangeArrowheads="1"/>
            </p:cNvSpPr>
            <p:nvPr/>
          </p:nvSpPr>
          <p:spPr bwMode="auto">
            <a:xfrm>
              <a:off x="5368892" y="1003040"/>
              <a:ext cx="3058691" cy="627703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vert="horz" wrap="square" lIns="91440" tIns="45720" rIns="91440" bIns="45720" anchor="ctr" anchorCtr="0" upright="1"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zh-CN" sz="1200" dirty="0">
                  <a:effectLst/>
                  <a:latin typeface="Calibri" charset="0"/>
                  <a:ea typeface="宋体" charset="-122"/>
                  <a:cs typeface="Times New Roman" charset="0"/>
                </a:rPr>
                <a:t>甲基化状态分析</a:t>
              </a:r>
              <a:r>
                <a:rPr lang="en-US" sz="1200" dirty="0" smtClean="0">
                  <a:effectLst/>
                  <a:latin typeface="Calibri" charset="0"/>
                  <a:ea typeface="宋体" charset="-122"/>
                  <a:cs typeface="Times New Roman" charset="0"/>
                </a:rPr>
                <a:t>MTBR-Pipeline </a:t>
              </a:r>
            </a:p>
            <a:p>
              <a:pPr algn="ctr">
                <a:spcAft>
                  <a:spcPts val="0"/>
                </a:spcAft>
              </a:pPr>
              <a:r>
                <a:rPr lang="zh-CN" altLang="en-US" sz="1200" dirty="0" smtClean="0">
                  <a:effectLst/>
                  <a:latin typeface="Calibri" charset="0"/>
                  <a:ea typeface="宋体" charset="-122"/>
                  <a:cs typeface="Times New Roman" charset="0"/>
                </a:rPr>
                <a:t>（</a:t>
              </a:r>
              <a:r>
                <a:rPr lang="zh-CN" altLang="en-US" sz="1200" b="1" u="sng" dirty="0" smtClean="0">
                  <a:effectLst/>
                  <a:latin typeface="Calibri" charset="0"/>
                  <a:ea typeface="宋体" charset="-122"/>
                  <a:cs typeface="Times New Roman" charset="0"/>
                </a:rPr>
                <a:t>自主开发程序，已完成</a:t>
              </a:r>
              <a:r>
                <a:rPr lang="zh-CN" altLang="en-US" sz="1200" dirty="0" smtClean="0">
                  <a:effectLst/>
                  <a:latin typeface="Calibri" charset="0"/>
                  <a:ea typeface="宋体" charset="-122"/>
                  <a:cs typeface="Times New Roman" charset="0"/>
                </a:rPr>
                <a:t>）</a:t>
              </a:r>
              <a:endParaRPr lang="en-US" sz="1200" dirty="0">
                <a:effectLst/>
                <a:latin typeface="Calibri" charset="0"/>
                <a:ea typeface="宋体" charset="-122"/>
                <a:cs typeface="Times New Roman" charset="0"/>
              </a:endParaRPr>
            </a:p>
            <a:p>
              <a:pPr algn="ctr">
                <a:spcAft>
                  <a:spcPts val="0"/>
                </a:spcAft>
              </a:pPr>
              <a:r>
                <a:rPr lang="en-US" sz="1200" dirty="0">
                  <a:effectLst/>
                  <a:latin typeface="Calibri" charset="0"/>
                  <a:ea typeface="宋体" charset="-122"/>
                  <a:cs typeface="Times New Roman" charset="0"/>
                </a:rPr>
                <a:t>https://</a:t>
              </a:r>
              <a:r>
                <a:rPr lang="en-US" sz="1200" dirty="0" err="1">
                  <a:effectLst/>
                  <a:latin typeface="Calibri" charset="0"/>
                  <a:ea typeface="宋体" charset="-122"/>
                  <a:cs typeface="Times New Roman" charset="0"/>
                </a:rPr>
                <a:t>github.com</a:t>
              </a:r>
              <a:r>
                <a:rPr lang="en-US" sz="1200" dirty="0">
                  <a:effectLst/>
                  <a:latin typeface="Calibri" charset="0"/>
                  <a:ea typeface="宋体" charset="-122"/>
                  <a:cs typeface="Times New Roman" charset="0"/>
                </a:rPr>
                <a:t>/</a:t>
              </a:r>
              <a:r>
                <a:rPr lang="en-US" sz="1200" dirty="0" err="1">
                  <a:effectLst/>
                  <a:latin typeface="Calibri" charset="0"/>
                  <a:ea typeface="宋体" charset="-122"/>
                  <a:cs typeface="Times New Roman" charset="0"/>
                </a:rPr>
                <a:t>dlmeduLi</a:t>
              </a:r>
              <a:r>
                <a:rPr lang="en-US" sz="1200" dirty="0">
                  <a:effectLst/>
                  <a:latin typeface="Calibri" charset="0"/>
                  <a:ea typeface="宋体" charset="-122"/>
                  <a:cs typeface="Times New Roman" charset="0"/>
                </a:rPr>
                <a:t>/</a:t>
              </a:r>
              <a:r>
                <a:rPr lang="en-US" sz="1200" dirty="0" err="1">
                  <a:effectLst/>
                  <a:latin typeface="Calibri" charset="0"/>
                  <a:ea typeface="宋体" charset="-122"/>
                  <a:cs typeface="Times New Roman" charset="0"/>
                </a:rPr>
                <a:t>mtbr-pipline</a:t>
              </a:r>
              <a:endParaRPr lang="en-US" sz="1200" dirty="0">
                <a:effectLst/>
                <a:latin typeface="Calibri" charset="0"/>
                <a:ea typeface="宋体" charset="-122"/>
                <a:cs typeface="Times New Roman" charset="0"/>
              </a:endParaRPr>
            </a:p>
          </p:txBody>
        </p:sp>
        <p:sp>
          <p:nvSpPr>
            <p:cNvPr id="7" name="Rectangle 6"/>
            <p:cNvSpPr>
              <a:spLocks noChangeArrowheads="1"/>
            </p:cNvSpPr>
            <p:nvPr/>
          </p:nvSpPr>
          <p:spPr bwMode="auto">
            <a:xfrm>
              <a:off x="5368892" y="223664"/>
              <a:ext cx="3058691" cy="676765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vert="horz" wrap="square" lIns="91440" tIns="45720" rIns="91440" bIns="45720" anchor="ctr" anchorCtr="0" upright="1"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en-US" sz="1200" dirty="0" err="1">
                  <a:effectLst/>
                  <a:latin typeface="Calibri" charset="0"/>
                  <a:ea typeface="宋体" charset="-122"/>
                  <a:cs typeface="Times New Roman" charset="0"/>
                </a:rPr>
                <a:t>CpG</a:t>
              </a:r>
              <a:r>
                <a:rPr lang="zh-CN" sz="1200" dirty="0">
                  <a:effectLst/>
                  <a:latin typeface="Calibri" charset="0"/>
                  <a:ea typeface="宋体" charset="-122"/>
                  <a:cs typeface="Times New Roman" charset="0"/>
                </a:rPr>
                <a:t>分布及密度</a:t>
              </a:r>
              <a:r>
                <a:rPr lang="zh-CN" sz="1200" dirty="0" smtClean="0">
                  <a:effectLst/>
                  <a:latin typeface="Calibri" charset="0"/>
                  <a:ea typeface="宋体" charset="-122"/>
                  <a:cs typeface="Times New Roman" charset="0"/>
                </a:rPr>
                <a:t>分析</a:t>
              </a:r>
              <a:r>
                <a:rPr lang="en-US" altLang="zh-CN" sz="1200" dirty="0" smtClean="0">
                  <a:effectLst/>
                  <a:latin typeface="Calibri" charset="0"/>
                  <a:ea typeface="宋体" charset="-122"/>
                  <a:cs typeface="Times New Roman" charset="0"/>
                </a:rPr>
                <a:t> </a:t>
              </a:r>
            </a:p>
            <a:p>
              <a:pPr algn="ctr">
                <a:spcAft>
                  <a:spcPts val="0"/>
                </a:spcAft>
              </a:pPr>
              <a:r>
                <a:rPr lang="zh-CN" altLang="en-US" sz="1200" dirty="0" smtClean="0">
                  <a:effectLst/>
                  <a:latin typeface="Calibri" charset="0"/>
                  <a:ea typeface="宋体" charset="-122"/>
                  <a:cs typeface="Times New Roman" charset="0"/>
                </a:rPr>
                <a:t>（</a:t>
              </a:r>
              <a:r>
                <a:rPr lang="zh-CN" altLang="en-US" sz="1200" b="1" u="sng" dirty="0" smtClean="0">
                  <a:effectLst/>
                  <a:latin typeface="Calibri" charset="0"/>
                  <a:ea typeface="宋体" charset="-122"/>
                  <a:cs typeface="Times New Roman" charset="0"/>
                </a:rPr>
                <a:t>自主开发程序，已完成</a:t>
              </a:r>
              <a:r>
                <a:rPr lang="zh-CN" altLang="en-US" sz="1200" dirty="0" smtClean="0">
                  <a:effectLst/>
                  <a:latin typeface="Calibri" charset="0"/>
                  <a:ea typeface="宋体" charset="-122"/>
                  <a:cs typeface="Times New Roman" charset="0"/>
                </a:rPr>
                <a:t>）</a:t>
              </a:r>
              <a:endParaRPr lang="en-US" sz="1200" dirty="0">
                <a:effectLst/>
                <a:latin typeface="Calibri" charset="0"/>
                <a:ea typeface="宋体" charset="-122"/>
                <a:cs typeface="Times New Roman" charset="0"/>
              </a:endParaRPr>
            </a:p>
            <a:p>
              <a:pPr algn="ctr">
                <a:spcAft>
                  <a:spcPts val="0"/>
                </a:spcAft>
              </a:pPr>
              <a:r>
                <a:rPr lang="en-US" sz="1200" dirty="0">
                  <a:effectLst/>
                  <a:latin typeface="Calibri" charset="0"/>
                  <a:ea typeface="宋体" charset="-122"/>
                  <a:cs typeface="Times New Roman" charset="0"/>
                </a:rPr>
                <a:t>https://</a:t>
              </a:r>
              <a:r>
                <a:rPr lang="en-US" sz="1200" dirty="0" err="1">
                  <a:effectLst/>
                  <a:latin typeface="Calibri" charset="0"/>
                  <a:ea typeface="宋体" charset="-122"/>
                  <a:cs typeface="Times New Roman" charset="0"/>
                </a:rPr>
                <a:t>github.com</a:t>
              </a:r>
              <a:r>
                <a:rPr lang="en-US" sz="1200" dirty="0">
                  <a:effectLst/>
                  <a:latin typeface="Calibri" charset="0"/>
                  <a:ea typeface="宋体" charset="-122"/>
                  <a:cs typeface="Times New Roman" charset="0"/>
                </a:rPr>
                <a:t>/</a:t>
              </a:r>
              <a:r>
                <a:rPr lang="en-US" sz="1200" dirty="0" err="1">
                  <a:effectLst/>
                  <a:latin typeface="Calibri" charset="0"/>
                  <a:ea typeface="宋体" charset="-122"/>
                  <a:cs typeface="Times New Roman" charset="0"/>
                </a:rPr>
                <a:t>dlmeduLi</a:t>
              </a:r>
              <a:r>
                <a:rPr lang="en-US" sz="1200" dirty="0">
                  <a:effectLst/>
                  <a:latin typeface="Calibri" charset="0"/>
                  <a:ea typeface="宋体" charset="-122"/>
                  <a:cs typeface="Times New Roman" charset="0"/>
                </a:rPr>
                <a:t>/</a:t>
              </a:r>
              <a:r>
                <a:rPr lang="en-US" sz="1200" dirty="0" err="1">
                  <a:effectLst/>
                  <a:latin typeface="Calibri" charset="0"/>
                  <a:ea typeface="宋体" charset="-122"/>
                  <a:cs typeface="Times New Roman" charset="0"/>
                </a:rPr>
                <a:t>methyutils</a:t>
              </a:r>
              <a:endParaRPr lang="en-US" sz="1200" dirty="0">
                <a:effectLst/>
                <a:latin typeface="Calibri" charset="0"/>
                <a:ea typeface="宋体" charset="-122"/>
                <a:cs typeface="Times New Roman" charset="0"/>
              </a:endParaRPr>
            </a:p>
          </p:txBody>
        </p:sp>
        <p:sp>
          <p:nvSpPr>
            <p:cNvPr id="8" name="Rectangle 7"/>
            <p:cNvSpPr>
              <a:spLocks noChangeArrowheads="1"/>
            </p:cNvSpPr>
            <p:nvPr/>
          </p:nvSpPr>
          <p:spPr bwMode="auto">
            <a:xfrm>
              <a:off x="5368892" y="1704901"/>
              <a:ext cx="3058691" cy="686269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vert="horz" wrap="square" lIns="91440" tIns="45720" rIns="91440" bIns="45720" anchor="ctr" anchorCtr="0" upright="1"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zh-CN" sz="1200" dirty="0">
                  <a:effectLst/>
                  <a:latin typeface="Calibri" charset="0"/>
                  <a:ea typeface="宋体" charset="-122"/>
                  <a:cs typeface="Times New Roman" charset="0"/>
                </a:rPr>
                <a:t>等位基因甲基化差异分析</a:t>
              </a:r>
              <a:r>
                <a:rPr lang="en-US" sz="1200" dirty="0" smtClean="0">
                  <a:effectLst/>
                  <a:latin typeface="Calibri" charset="0"/>
                  <a:ea typeface="宋体" charset="-122"/>
                  <a:cs typeface="Times New Roman" charset="0"/>
                </a:rPr>
                <a:t>ASM-Pipeline </a:t>
              </a:r>
            </a:p>
            <a:p>
              <a:pPr algn="ctr">
                <a:spcAft>
                  <a:spcPts val="0"/>
                </a:spcAft>
              </a:pPr>
              <a:r>
                <a:rPr lang="zh-CN" altLang="en-US" sz="1200" dirty="0" smtClean="0">
                  <a:effectLst/>
                  <a:latin typeface="Calibri" charset="0"/>
                  <a:ea typeface="宋体" charset="-122"/>
                  <a:cs typeface="Times New Roman" charset="0"/>
                </a:rPr>
                <a:t>（</a:t>
              </a:r>
              <a:r>
                <a:rPr lang="zh-CN" altLang="en-US" sz="1200" b="1" u="sng" dirty="0" smtClean="0">
                  <a:effectLst/>
                  <a:latin typeface="Calibri" charset="0"/>
                  <a:ea typeface="宋体" charset="-122"/>
                  <a:cs typeface="Times New Roman" charset="0"/>
                </a:rPr>
                <a:t>自主开发程序，已完成</a:t>
              </a:r>
              <a:r>
                <a:rPr lang="zh-CN" altLang="en-US" sz="1200" dirty="0" smtClean="0">
                  <a:effectLst/>
                  <a:latin typeface="Calibri" charset="0"/>
                  <a:ea typeface="宋体" charset="-122"/>
                  <a:cs typeface="Times New Roman" charset="0"/>
                </a:rPr>
                <a:t>）</a:t>
              </a:r>
              <a:endParaRPr lang="en-US" sz="1200" dirty="0">
                <a:effectLst/>
                <a:latin typeface="Calibri" charset="0"/>
                <a:ea typeface="宋体" charset="-122"/>
                <a:cs typeface="Times New Roman" charset="0"/>
              </a:endParaRPr>
            </a:p>
            <a:p>
              <a:pPr algn="ctr">
                <a:spcAft>
                  <a:spcPts val="0"/>
                </a:spcAft>
              </a:pPr>
              <a:r>
                <a:rPr lang="en-US" sz="1200" dirty="0">
                  <a:effectLst/>
                  <a:latin typeface="Calibri" charset="0"/>
                  <a:ea typeface="宋体" charset="-122"/>
                  <a:cs typeface="Times New Roman" charset="0"/>
                </a:rPr>
                <a:t>https://</a:t>
              </a:r>
              <a:r>
                <a:rPr lang="en-US" sz="1200" dirty="0" err="1">
                  <a:effectLst/>
                  <a:latin typeface="Calibri" charset="0"/>
                  <a:ea typeface="宋体" charset="-122"/>
                  <a:cs typeface="Times New Roman" charset="0"/>
                </a:rPr>
                <a:t>github.com</a:t>
              </a:r>
              <a:r>
                <a:rPr lang="en-US" sz="1200" dirty="0">
                  <a:effectLst/>
                  <a:latin typeface="Calibri" charset="0"/>
                  <a:ea typeface="宋体" charset="-122"/>
                  <a:cs typeface="Times New Roman" charset="0"/>
                </a:rPr>
                <a:t>/</a:t>
              </a:r>
              <a:r>
                <a:rPr lang="en-US" sz="1200" dirty="0" err="1">
                  <a:effectLst/>
                  <a:latin typeface="Calibri" charset="0"/>
                  <a:ea typeface="宋体" charset="-122"/>
                  <a:cs typeface="Times New Roman" charset="0"/>
                </a:rPr>
                <a:t>dlmeduLi</a:t>
              </a:r>
              <a:r>
                <a:rPr lang="en-US" sz="1200" dirty="0">
                  <a:effectLst/>
                  <a:latin typeface="Calibri" charset="0"/>
                  <a:ea typeface="宋体" charset="-122"/>
                  <a:cs typeface="Times New Roman" charset="0"/>
                </a:rPr>
                <a:t>/</a:t>
              </a:r>
              <a:r>
                <a:rPr lang="en-US" sz="1200" dirty="0" err="1">
                  <a:effectLst/>
                  <a:latin typeface="Calibri" charset="0"/>
                  <a:ea typeface="宋体" charset="-122"/>
                  <a:cs typeface="Times New Roman" charset="0"/>
                </a:rPr>
                <a:t>asm</a:t>
              </a:r>
              <a:r>
                <a:rPr lang="en-US" sz="1200" dirty="0">
                  <a:effectLst/>
                  <a:latin typeface="Calibri" charset="0"/>
                  <a:ea typeface="宋体" charset="-122"/>
                  <a:cs typeface="Times New Roman" charset="0"/>
                </a:rPr>
                <a:t>-pipeline</a:t>
              </a:r>
            </a:p>
          </p:txBody>
        </p:sp>
        <p:sp>
          <p:nvSpPr>
            <p:cNvPr id="9" name="Rectangle 8"/>
            <p:cNvSpPr>
              <a:spLocks noChangeArrowheads="1"/>
            </p:cNvSpPr>
            <p:nvPr/>
          </p:nvSpPr>
          <p:spPr bwMode="auto">
            <a:xfrm>
              <a:off x="5369570" y="2499125"/>
              <a:ext cx="3058012" cy="69999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rot="0" vert="horz" wrap="square" lIns="91440" tIns="45720" rIns="91440" bIns="45720" anchor="ctr" anchorCtr="0" upright="1"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zh-CN" sz="1200" dirty="0" smtClean="0">
                  <a:effectLst/>
                  <a:latin typeface="Calibri" charset="0"/>
                  <a:ea typeface="宋体" charset="-122"/>
                  <a:cs typeface="Times New Roman" charset="0"/>
                </a:rPr>
                <a:t>组织</a:t>
              </a:r>
              <a:r>
                <a:rPr lang="zh-CN" sz="1200" dirty="0">
                  <a:effectLst/>
                  <a:latin typeface="Calibri" charset="0"/>
                  <a:ea typeface="宋体" charset="-122"/>
                  <a:cs typeface="Times New Roman" charset="0"/>
                </a:rPr>
                <a:t>及</a:t>
              </a:r>
              <a:r>
                <a:rPr lang="en-US" sz="1200" dirty="0">
                  <a:effectLst/>
                  <a:latin typeface="Calibri" charset="0"/>
                  <a:ea typeface="宋体" charset="-122"/>
                  <a:cs typeface="Times New Roman" charset="0"/>
                </a:rPr>
                <a:t>DNA</a:t>
              </a:r>
              <a:r>
                <a:rPr lang="zh-CN" sz="1200" dirty="0">
                  <a:effectLst/>
                  <a:latin typeface="Calibri" charset="0"/>
                  <a:ea typeface="宋体" charset="-122"/>
                  <a:cs typeface="Times New Roman" charset="0"/>
                </a:rPr>
                <a:t>特征区域甲基化差异</a:t>
              </a:r>
              <a:r>
                <a:rPr lang="zh-CN" sz="1200" dirty="0" smtClean="0">
                  <a:effectLst/>
                  <a:latin typeface="Calibri" charset="0"/>
                  <a:ea typeface="宋体" charset="-122"/>
                  <a:cs typeface="Times New Roman" charset="0"/>
                </a:rPr>
                <a:t>分析</a:t>
              </a:r>
              <a:endParaRPr lang="en-US" altLang="zh-CN" sz="1200" dirty="0" smtClean="0">
                <a:effectLst/>
                <a:latin typeface="Calibri" charset="0"/>
                <a:ea typeface="宋体" charset="-122"/>
                <a:cs typeface="Times New Roman" charset="0"/>
              </a:endParaRPr>
            </a:p>
            <a:p>
              <a:pPr algn="ctr"/>
              <a:r>
                <a:rPr lang="zh-CN" altLang="en-US" sz="1200" dirty="0">
                  <a:latin typeface="Calibri" charset="0"/>
                  <a:ea typeface="宋体" charset="-122"/>
                  <a:cs typeface="Times New Roman" charset="0"/>
                </a:rPr>
                <a:t>（</a:t>
              </a:r>
              <a:r>
                <a:rPr lang="zh-CN" altLang="en-US" sz="1200" b="1" u="sng" dirty="0">
                  <a:latin typeface="Calibri" charset="0"/>
                  <a:ea typeface="宋体" charset="-122"/>
                  <a:cs typeface="Times New Roman" charset="0"/>
                </a:rPr>
                <a:t>自主开发程序</a:t>
              </a:r>
              <a:r>
                <a:rPr lang="zh-CN" altLang="en-US" sz="1200" b="1" u="sng" dirty="0" smtClean="0">
                  <a:latin typeface="Calibri" charset="0"/>
                  <a:ea typeface="宋体" charset="-122"/>
                  <a:cs typeface="Times New Roman" charset="0"/>
                </a:rPr>
                <a:t>，部分完成</a:t>
              </a:r>
              <a:r>
                <a:rPr lang="zh-CN" altLang="en-US" sz="1200" dirty="0" smtClean="0">
                  <a:latin typeface="Calibri" charset="0"/>
                  <a:ea typeface="宋体" charset="-122"/>
                  <a:cs typeface="Times New Roman" charset="0"/>
                </a:rPr>
                <a:t>）</a:t>
              </a:r>
              <a:endParaRPr lang="en-US" sz="1200" dirty="0">
                <a:latin typeface="Calibri" charset="0"/>
                <a:ea typeface="宋体" charset="-122"/>
                <a:cs typeface="Times New Roman" charset="0"/>
              </a:endParaRPr>
            </a:p>
          </p:txBody>
        </p:sp>
        <p:sp>
          <p:nvSpPr>
            <p:cNvPr id="10" name="AutoShape 69"/>
            <p:cNvSpPr>
              <a:spLocks noChangeArrowheads="1"/>
            </p:cNvSpPr>
            <p:nvPr/>
          </p:nvSpPr>
          <p:spPr bwMode="auto">
            <a:xfrm>
              <a:off x="4940675" y="2725406"/>
              <a:ext cx="244695" cy="225108"/>
            </a:xfrm>
            <a:prstGeom prst="rightArrow">
              <a:avLst>
                <a:gd name="adj1" fmla="val 50000"/>
                <a:gd name="adj2" fmla="val 28846"/>
              </a:avLst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11" name="AutoShape 70"/>
            <p:cNvSpPr>
              <a:spLocks noChangeArrowheads="1"/>
            </p:cNvSpPr>
            <p:nvPr/>
          </p:nvSpPr>
          <p:spPr bwMode="auto">
            <a:xfrm>
              <a:off x="3534919" y="2213451"/>
              <a:ext cx="1345824" cy="1125538"/>
            </a:xfrm>
            <a:prstGeom prst="flowChartMagneticDisk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rot="0" vert="horz" wrap="square" lIns="91440" tIns="45720" rIns="91440" bIns="45720" anchor="ctr" anchorCtr="0" upright="1"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en-US" sz="1200" dirty="0">
                  <a:effectLst/>
                  <a:latin typeface="Calibri" charset="0"/>
                  <a:ea typeface="宋体" charset="-122"/>
                  <a:cs typeface="Times New Roman" charset="0"/>
                </a:rPr>
                <a:t> </a:t>
              </a:r>
              <a:r>
                <a:rPr lang="en-US" sz="1200" dirty="0" err="1" smtClean="0">
                  <a:effectLst/>
                  <a:latin typeface="Calibri" charset="0"/>
                  <a:ea typeface="宋体" charset="-122"/>
                  <a:cs typeface="Times New Roman" charset="0"/>
                </a:rPr>
                <a:t>Bs-seq</a:t>
              </a:r>
              <a:r>
                <a:rPr lang="zh-CN" sz="1200" dirty="0">
                  <a:effectLst/>
                  <a:latin typeface="Calibri" charset="0"/>
                  <a:ea typeface="宋体" charset="-122"/>
                  <a:cs typeface="Times New Roman" charset="0"/>
                </a:rPr>
                <a:t>测序数据</a:t>
              </a:r>
              <a:endParaRPr lang="en-US" sz="1200" dirty="0">
                <a:effectLst/>
                <a:latin typeface="Calibri" charset="0"/>
                <a:ea typeface="宋体" charset="-122"/>
                <a:cs typeface="Times New Roman" charset="0"/>
              </a:endParaRPr>
            </a:p>
          </p:txBody>
        </p:sp>
        <p:sp>
          <p:nvSpPr>
            <p:cNvPr id="12" name="Rectangle 11"/>
            <p:cNvSpPr>
              <a:spLocks noChangeArrowheads="1"/>
            </p:cNvSpPr>
            <p:nvPr/>
          </p:nvSpPr>
          <p:spPr bwMode="auto">
            <a:xfrm>
              <a:off x="3656025" y="225108"/>
              <a:ext cx="367043" cy="1125538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vert="vert270" wrap="square" lIns="91440" tIns="45720" rIns="91440" bIns="45720" anchor="ctr" anchorCtr="0" upright="1">
              <a:noAutofit/>
            </a:bodyPr>
            <a:lstStyle/>
            <a:p>
              <a:pPr>
                <a:spcAft>
                  <a:spcPts val="0"/>
                </a:spcAft>
              </a:pPr>
              <a:r>
                <a:rPr lang="zh-CN" sz="1200">
                  <a:effectLst/>
                  <a:latin typeface="Calibri" charset="0"/>
                  <a:ea typeface="宋体" charset="-122"/>
                  <a:cs typeface="Times New Roman" charset="0"/>
                </a:rPr>
                <a:t>公共数据库</a:t>
              </a:r>
              <a:endParaRPr lang="en-US" sz="1200">
                <a:effectLst/>
                <a:latin typeface="Calibri" charset="0"/>
                <a:ea typeface="宋体" charset="-122"/>
                <a:cs typeface="Times New Roman" charset="0"/>
              </a:endParaRPr>
            </a:p>
          </p:txBody>
        </p:sp>
        <p:sp>
          <p:nvSpPr>
            <p:cNvPr id="13" name="Rectangle 12"/>
            <p:cNvSpPr>
              <a:spLocks noChangeArrowheads="1"/>
            </p:cNvSpPr>
            <p:nvPr/>
          </p:nvSpPr>
          <p:spPr bwMode="auto">
            <a:xfrm>
              <a:off x="4329617" y="225108"/>
              <a:ext cx="367043" cy="112553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rot="0" vert="vert270" wrap="square" lIns="91440" tIns="45720" rIns="91440" bIns="45720" anchor="ctr" anchorCtr="0" upright="1">
              <a:noAutofit/>
            </a:bodyPr>
            <a:lstStyle/>
            <a:p>
              <a:pPr>
                <a:spcAft>
                  <a:spcPts val="0"/>
                </a:spcAft>
              </a:pPr>
              <a:r>
                <a:rPr lang="zh-CN" sz="1200">
                  <a:effectLst/>
                  <a:latin typeface="Calibri" charset="0"/>
                  <a:ea typeface="宋体" charset="-122"/>
                  <a:cs typeface="Times New Roman" charset="0"/>
                </a:rPr>
                <a:t>自主建库测序</a:t>
              </a:r>
              <a:endParaRPr lang="en-US" sz="1200" dirty="0">
                <a:effectLst/>
                <a:latin typeface="Calibri" charset="0"/>
                <a:ea typeface="宋体" charset="-122"/>
                <a:cs typeface="Times New Roman" charset="0"/>
              </a:endParaRPr>
            </a:p>
          </p:txBody>
        </p:sp>
        <p:sp>
          <p:nvSpPr>
            <p:cNvPr id="14" name="AutoShape 73"/>
            <p:cNvSpPr>
              <a:spLocks noChangeArrowheads="1"/>
            </p:cNvSpPr>
            <p:nvPr/>
          </p:nvSpPr>
          <p:spPr bwMode="auto">
            <a:xfrm>
              <a:off x="4145416" y="1747520"/>
              <a:ext cx="244695" cy="225108"/>
            </a:xfrm>
            <a:prstGeom prst="downArrow">
              <a:avLst>
                <a:gd name="adj1" fmla="val 50000"/>
                <a:gd name="adj2" fmla="val 25000"/>
              </a:avLst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rot="0" vert="eaVert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15" name="Rectangle 14"/>
            <p:cNvSpPr>
              <a:spLocks noChangeArrowheads="1"/>
            </p:cNvSpPr>
            <p:nvPr/>
          </p:nvSpPr>
          <p:spPr bwMode="auto">
            <a:xfrm>
              <a:off x="5246544" y="112554"/>
              <a:ext cx="3303387" cy="3226435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16" name="Rectangle 15"/>
            <p:cNvSpPr>
              <a:spLocks noChangeArrowheads="1"/>
            </p:cNvSpPr>
            <p:nvPr/>
          </p:nvSpPr>
          <p:spPr bwMode="auto">
            <a:xfrm>
              <a:off x="3533677" y="112554"/>
              <a:ext cx="1345824" cy="1350645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17" name="Rectangle 16"/>
            <p:cNvSpPr>
              <a:spLocks noChangeArrowheads="1"/>
            </p:cNvSpPr>
            <p:nvPr/>
          </p:nvSpPr>
          <p:spPr bwMode="auto">
            <a:xfrm>
              <a:off x="3411329" y="3685832"/>
              <a:ext cx="5138601" cy="47040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rot="0" vert="horz" wrap="square" lIns="91440" tIns="45720" rIns="91440" bIns="45720" anchor="ctr" anchorCtr="0" upright="1"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en-US" sz="1200" dirty="0" err="1">
                  <a:effectLst/>
                  <a:latin typeface="Calibri" charset="0"/>
                  <a:ea typeface="宋体" charset="-122"/>
                  <a:cs typeface="Times New Roman" charset="0"/>
                </a:rPr>
                <a:t>CpG</a:t>
              </a:r>
              <a:r>
                <a:rPr lang="zh-CN" sz="1200" dirty="0">
                  <a:effectLst/>
                  <a:latin typeface="Calibri" charset="0"/>
                  <a:ea typeface="宋体" charset="-122"/>
                  <a:cs typeface="Times New Roman" charset="0"/>
                </a:rPr>
                <a:t>分布及其甲基化状态的对称性及对称性破缺的数学</a:t>
              </a:r>
              <a:r>
                <a:rPr lang="zh-CN" sz="1200" dirty="0" smtClean="0">
                  <a:effectLst/>
                  <a:latin typeface="Calibri" charset="0"/>
                  <a:ea typeface="宋体" charset="-122"/>
                  <a:cs typeface="Times New Roman" charset="0"/>
                </a:rPr>
                <a:t>模型</a:t>
              </a:r>
              <a:endParaRPr lang="en-US" altLang="zh-CN" sz="1200" dirty="0" smtClean="0">
                <a:effectLst/>
                <a:latin typeface="Calibri" charset="0"/>
                <a:ea typeface="宋体" charset="-122"/>
                <a:cs typeface="Times New Roman" charset="0"/>
              </a:endParaRPr>
            </a:p>
            <a:p>
              <a:pPr algn="ctr">
                <a:spcAft>
                  <a:spcPts val="0"/>
                </a:spcAft>
              </a:pPr>
              <a:r>
                <a:rPr lang="zh-CN" altLang="en-US" sz="1200" dirty="0" smtClean="0">
                  <a:latin typeface="Calibri" charset="0"/>
                  <a:ea typeface="宋体" charset="-122"/>
                  <a:cs typeface="Times New Roman" charset="0"/>
                </a:rPr>
                <a:t>（</a:t>
              </a:r>
              <a:r>
                <a:rPr lang="zh-CN" altLang="en-US" sz="1200" b="1" u="sng" dirty="0" smtClean="0">
                  <a:latin typeface="Calibri" charset="0"/>
                  <a:ea typeface="宋体" charset="-122"/>
                  <a:cs typeface="Times New Roman" charset="0"/>
                </a:rPr>
                <a:t>部分完成</a:t>
              </a:r>
              <a:r>
                <a:rPr lang="zh-CN" altLang="en-US" sz="1200" dirty="0" smtClean="0">
                  <a:latin typeface="Calibri" charset="0"/>
                  <a:ea typeface="宋体" charset="-122"/>
                  <a:cs typeface="Times New Roman" charset="0"/>
                </a:rPr>
                <a:t>）</a:t>
              </a:r>
              <a:endParaRPr lang="en-US" sz="1200" dirty="0">
                <a:effectLst/>
                <a:latin typeface="Calibri" charset="0"/>
                <a:ea typeface="宋体" charset="-122"/>
                <a:cs typeface="Times New Roman" charset="0"/>
              </a:endParaRPr>
            </a:p>
          </p:txBody>
        </p:sp>
        <p:sp>
          <p:nvSpPr>
            <p:cNvPr id="18" name="AutoShape 77"/>
            <p:cNvSpPr>
              <a:spLocks noChangeArrowheads="1"/>
            </p:cNvSpPr>
            <p:nvPr/>
          </p:nvSpPr>
          <p:spPr bwMode="auto">
            <a:xfrm>
              <a:off x="6164149" y="3388148"/>
              <a:ext cx="244695" cy="225108"/>
            </a:xfrm>
            <a:prstGeom prst="downArrow">
              <a:avLst>
                <a:gd name="adj1" fmla="val 50000"/>
                <a:gd name="adj2" fmla="val 25000"/>
              </a:avLst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rot="0" vert="eaVert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19" name="Rectangle 18"/>
            <p:cNvSpPr>
              <a:spLocks noChangeArrowheads="1"/>
            </p:cNvSpPr>
            <p:nvPr/>
          </p:nvSpPr>
          <p:spPr bwMode="auto">
            <a:xfrm>
              <a:off x="3411329" y="4503082"/>
              <a:ext cx="5138601" cy="433889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rot="0" vert="horz" wrap="square" lIns="91440" tIns="45720" rIns="91440" bIns="45720" anchor="ctr" anchorCtr="0" upright="1"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zh-CN" sz="1200">
                  <a:effectLst/>
                  <a:latin typeface="Calibri" charset="0"/>
                  <a:ea typeface="宋体" charset="-122"/>
                  <a:cs typeface="Times New Roman" charset="0"/>
                </a:rPr>
                <a:t>满足对称性模型的特征</a:t>
              </a:r>
              <a:r>
                <a:rPr lang="en-US" sz="1200">
                  <a:effectLst/>
                  <a:latin typeface="Calibri" charset="0"/>
                  <a:ea typeface="宋体" charset="-122"/>
                  <a:cs typeface="Times New Roman" charset="0"/>
                </a:rPr>
                <a:t>DNA</a:t>
              </a:r>
              <a:r>
                <a:rPr lang="zh-CN" sz="1200">
                  <a:effectLst/>
                  <a:latin typeface="Calibri" charset="0"/>
                  <a:ea typeface="宋体" charset="-122"/>
                  <a:cs typeface="Times New Roman" charset="0"/>
                </a:rPr>
                <a:t>序列</a:t>
              </a:r>
              <a:endParaRPr lang="en-US" sz="1200">
                <a:effectLst/>
                <a:latin typeface="Calibri" charset="0"/>
                <a:ea typeface="宋体" charset="-122"/>
                <a:cs typeface="Times New Roman" charset="0"/>
              </a:endParaRPr>
            </a:p>
          </p:txBody>
        </p:sp>
        <p:sp>
          <p:nvSpPr>
            <p:cNvPr id="20" name="AutoShape 79"/>
            <p:cNvSpPr>
              <a:spLocks noChangeArrowheads="1"/>
            </p:cNvSpPr>
            <p:nvPr/>
          </p:nvSpPr>
          <p:spPr bwMode="auto">
            <a:xfrm>
              <a:off x="6164149" y="4214621"/>
              <a:ext cx="244695" cy="225108"/>
            </a:xfrm>
            <a:prstGeom prst="downArrow">
              <a:avLst>
                <a:gd name="adj1" fmla="val 50000"/>
                <a:gd name="adj2" fmla="val 25000"/>
              </a:avLst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rot="0" vert="eaVert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21" name="Rectangle 20"/>
            <p:cNvSpPr>
              <a:spLocks noChangeArrowheads="1"/>
            </p:cNvSpPr>
            <p:nvPr/>
          </p:nvSpPr>
          <p:spPr bwMode="auto">
            <a:xfrm>
              <a:off x="3411330" y="5431554"/>
              <a:ext cx="1712867" cy="90043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vert="horz" wrap="square" lIns="91440" tIns="45720" rIns="91440" bIns="45720" anchor="ctr" anchorCtr="0" upright="1"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zh-CN" sz="1200" dirty="0">
                  <a:effectLst/>
                  <a:latin typeface="Calibri" charset="0"/>
                  <a:ea typeface="宋体" charset="-122"/>
                  <a:cs typeface="Times New Roman" charset="0"/>
                </a:rPr>
                <a:t>使用</a:t>
              </a:r>
              <a:r>
                <a:rPr lang="en-US" sz="1200" dirty="0">
                  <a:effectLst/>
                  <a:latin typeface="Calibri" charset="0"/>
                  <a:ea typeface="宋体" charset="-122"/>
                  <a:cs typeface="Times New Roman" charset="0"/>
                </a:rPr>
                <a:t>NAB</a:t>
              </a:r>
              <a:r>
                <a:rPr lang="zh-CN" sz="1200" dirty="0">
                  <a:effectLst/>
                  <a:latin typeface="Calibri" charset="0"/>
                  <a:ea typeface="宋体" charset="-122"/>
                  <a:cs typeface="Times New Roman" charset="0"/>
                </a:rPr>
                <a:t>语言进行不同</a:t>
              </a:r>
              <a:r>
                <a:rPr lang="en-US" sz="1200" dirty="0">
                  <a:effectLst/>
                  <a:latin typeface="Calibri" charset="0"/>
                  <a:ea typeface="宋体" charset="-122"/>
                  <a:cs typeface="Times New Roman" charset="0"/>
                </a:rPr>
                <a:t> </a:t>
              </a:r>
              <a:r>
                <a:rPr lang="en-US" sz="1200" dirty="0" err="1">
                  <a:effectLst/>
                  <a:latin typeface="Calibri" charset="0"/>
                  <a:ea typeface="宋体" charset="-122"/>
                  <a:cs typeface="Times New Roman" charset="0"/>
                </a:rPr>
                <a:t>CpG</a:t>
              </a:r>
              <a:r>
                <a:rPr lang="zh-CN" sz="1200" dirty="0">
                  <a:effectLst/>
                  <a:latin typeface="Calibri" charset="0"/>
                  <a:ea typeface="宋体" charset="-122"/>
                  <a:cs typeface="Times New Roman" charset="0"/>
                </a:rPr>
                <a:t>状态</a:t>
              </a:r>
              <a:r>
                <a:rPr lang="en-US" sz="1200" dirty="0">
                  <a:effectLst/>
                  <a:latin typeface="Calibri" charset="0"/>
                  <a:ea typeface="宋体" charset="-122"/>
                  <a:cs typeface="Times New Roman" charset="0"/>
                </a:rPr>
                <a:t>DNA</a:t>
              </a:r>
              <a:r>
                <a:rPr lang="zh-CN" sz="1200" dirty="0">
                  <a:effectLst/>
                  <a:latin typeface="Calibri" charset="0"/>
                  <a:ea typeface="宋体" charset="-122"/>
                  <a:cs typeface="Times New Roman" charset="0"/>
                </a:rPr>
                <a:t>分子结构模型</a:t>
              </a:r>
              <a:r>
                <a:rPr lang="zh-CN" sz="1200" dirty="0" smtClean="0">
                  <a:effectLst/>
                  <a:latin typeface="Calibri" charset="0"/>
                  <a:ea typeface="宋体" charset="-122"/>
                  <a:cs typeface="Times New Roman" charset="0"/>
                </a:rPr>
                <a:t>建立</a:t>
              </a:r>
              <a:endParaRPr lang="en-US" altLang="zh-CN" sz="1200" dirty="0" smtClean="0">
                <a:effectLst/>
                <a:latin typeface="Calibri" charset="0"/>
                <a:ea typeface="宋体" charset="-122"/>
                <a:cs typeface="Times New Roman" charset="0"/>
              </a:endParaRPr>
            </a:p>
            <a:p>
              <a:pPr algn="ctr">
                <a:spcAft>
                  <a:spcPts val="0"/>
                </a:spcAft>
              </a:pPr>
              <a:r>
                <a:rPr lang="zh-CN" altLang="en-US" sz="1200" dirty="0" smtClean="0">
                  <a:latin typeface="Calibri" charset="0"/>
                  <a:ea typeface="宋体" charset="-122"/>
                  <a:cs typeface="Times New Roman" charset="0"/>
                </a:rPr>
                <a:t>（</a:t>
              </a:r>
              <a:r>
                <a:rPr lang="zh-CN" altLang="en-US" sz="1200" b="1" u="sng" dirty="0" smtClean="0">
                  <a:latin typeface="Calibri" charset="0"/>
                  <a:ea typeface="宋体" charset="-122"/>
                  <a:cs typeface="Times New Roman" charset="0"/>
                </a:rPr>
                <a:t>部分完成</a:t>
              </a:r>
              <a:r>
                <a:rPr lang="zh-CN" altLang="en-US" sz="1200" dirty="0" smtClean="0">
                  <a:latin typeface="Calibri" charset="0"/>
                  <a:ea typeface="宋体" charset="-122"/>
                  <a:cs typeface="Times New Roman" charset="0"/>
                </a:rPr>
                <a:t>）</a:t>
              </a:r>
              <a:endParaRPr lang="en-US" sz="1200" dirty="0">
                <a:effectLst/>
                <a:latin typeface="Calibri" charset="0"/>
                <a:ea typeface="宋体" charset="-122"/>
                <a:cs typeface="Times New Roman" charset="0"/>
              </a:endParaRPr>
            </a:p>
          </p:txBody>
        </p:sp>
        <p:sp>
          <p:nvSpPr>
            <p:cNvPr id="22" name="Rectangle 21"/>
            <p:cNvSpPr>
              <a:spLocks noChangeArrowheads="1"/>
            </p:cNvSpPr>
            <p:nvPr/>
          </p:nvSpPr>
          <p:spPr bwMode="auto">
            <a:xfrm>
              <a:off x="3411329" y="6769502"/>
              <a:ext cx="5138601" cy="562769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rot="0" vert="horz" wrap="square" lIns="91440" tIns="45720" rIns="91440" bIns="45720" anchor="ctr" anchorCtr="0" upright="1"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zh-CN" sz="1200" dirty="0">
                  <a:effectLst/>
                  <a:latin typeface="Calibri" charset="0"/>
                  <a:ea typeface="宋体" charset="-122"/>
                  <a:cs typeface="Times New Roman" charset="0"/>
                </a:rPr>
                <a:t>使用</a:t>
              </a:r>
              <a:r>
                <a:rPr lang="en-US" sz="1200" dirty="0">
                  <a:effectLst/>
                  <a:latin typeface="Calibri" charset="0"/>
                  <a:ea typeface="宋体" charset="-122"/>
                  <a:cs typeface="Times New Roman" charset="0"/>
                </a:rPr>
                <a:t>NAMD</a:t>
              </a:r>
              <a:r>
                <a:rPr lang="zh-CN" sz="1200" dirty="0">
                  <a:effectLst/>
                  <a:latin typeface="Calibri" charset="0"/>
                  <a:ea typeface="宋体" charset="-122"/>
                  <a:cs typeface="Times New Roman" charset="0"/>
                </a:rPr>
                <a:t>进行分子动力学模拟与计算，获取不同特征序列的能量完整能量图谱</a:t>
              </a:r>
              <a:r>
                <a:rPr lang="zh-CN" sz="1200" dirty="0" smtClean="0">
                  <a:effectLst/>
                  <a:latin typeface="Calibri" charset="0"/>
                  <a:ea typeface="宋体" charset="-122"/>
                  <a:cs typeface="Times New Roman" charset="0"/>
                </a:rPr>
                <a:t>，</a:t>
              </a:r>
              <a:r>
                <a:rPr lang="zh-CN" altLang="en-US" sz="1200" dirty="0" smtClean="0">
                  <a:effectLst/>
                  <a:latin typeface="Calibri" charset="0"/>
                  <a:ea typeface="宋体" charset="-122"/>
                  <a:cs typeface="Times New Roman" charset="0"/>
                </a:rPr>
                <a:t>使用</a:t>
              </a:r>
              <a:r>
                <a:rPr lang="en-US" altLang="zh-CN" sz="1200" dirty="0" smtClean="0">
                  <a:effectLst/>
                  <a:latin typeface="Calibri" charset="0"/>
                  <a:ea typeface="宋体" charset="-122"/>
                  <a:cs typeface="Times New Roman" charset="0"/>
                </a:rPr>
                <a:t>VMD</a:t>
              </a:r>
              <a:r>
                <a:rPr lang="zh-CN" altLang="en-US" sz="1200" dirty="0" smtClean="0">
                  <a:effectLst/>
                  <a:latin typeface="Calibri" charset="0"/>
                  <a:ea typeface="宋体" charset="-122"/>
                  <a:cs typeface="Times New Roman" charset="0"/>
                </a:rPr>
                <a:t>及</a:t>
              </a:r>
              <a:r>
                <a:rPr lang="en-US" altLang="zh-CN" sz="1200" dirty="0" err="1" smtClean="0">
                  <a:effectLst/>
                  <a:latin typeface="Calibri" charset="0"/>
                  <a:ea typeface="宋体" charset="-122"/>
                  <a:cs typeface="Times New Roman" charset="0"/>
                </a:rPr>
                <a:t>Tcl</a:t>
              </a:r>
              <a:r>
                <a:rPr lang="en-US" altLang="zh-CN" sz="1200" dirty="0" smtClean="0">
                  <a:effectLst/>
                  <a:latin typeface="Calibri" charset="0"/>
                  <a:ea typeface="宋体" charset="-122"/>
                  <a:cs typeface="Times New Roman" charset="0"/>
                </a:rPr>
                <a:t>/</a:t>
              </a:r>
              <a:r>
                <a:rPr lang="en-US" altLang="zh-CN" sz="1200" dirty="0" err="1" smtClean="0">
                  <a:effectLst/>
                  <a:latin typeface="Calibri" charset="0"/>
                  <a:ea typeface="宋体" charset="-122"/>
                  <a:cs typeface="Times New Roman" charset="0"/>
                </a:rPr>
                <a:t>tk</a:t>
              </a:r>
              <a:r>
                <a:rPr lang="zh-CN" altLang="en-US" sz="1200" dirty="0" smtClean="0">
                  <a:effectLst/>
                  <a:latin typeface="Calibri" charset="0"/>
                  <a:ea typeface="宋体" charset="-122"/>
                  <a:cs typeface="Times New Roman" charset="0"/>
                </a:rPr>
                <a:t>语言</a:t>
              </a:r>
              <a:r>
                <a:rPr lang="zh-CN" sz="1200" dirty="0" smtClean="0">
                  <a:effectLst/>
                  <a:latin typeface="Calibri" charset="0"/>
                  <a:ea typeface="宋体" charset="-122"/>
                  <a:cs typeface="Times New Roman" charset="0"/>
                </a:rPr>
                <a:t>分析</a:t>
              </a:r>
              <a:r>
                <a:rPr lang="zh-CN" sz="1200" dirty="0">
                  <a:effectLst/>
                  <a:latin typeface="Calibri" charset="0"/>
                  <a:ea typeface="宋体" charset="-122"/>
                  <a:cs typeface="Times New Roman" charset="0"/>
                </a:rPr>
                <a:t>计算结果</a:t>
              </a:r>
              <a:endParaRPr lang="en-US" sz="1200" dirty="0">
                <a:effectLst/>
                <a:latin typeface="Calibri" charset="0"/>
                <a:ea typeface="宋体" charset="-122"/>
                <a:cs typeface="Times New Roman" charset="0"/>
              </a:endParaRPr>
            </a:p>
          </p:txBody>
        </p:sp>
        <p:sp>
          <p:nvSpPr>
            <p:cNvPr id="23" name="AutoShape 82"/>
            <p:cNvSpPr>
              <a:spLocks noChangeArrowheads="1"/>
            </p:cNvSpPr>
            <p:nvPr/>
          </p:nvSpPr>
          <p:spPr bwMode="auto">
            <a:xfrm>
              <a:off x="4145416" y="4990078"/>
              <a:ext cx="244695" cy="225108"/>
            </a:xfrm>
            <a:prstGeom prst="downArrow">
              <a:avLst>
                <a:gd name="adj1" fmla="val 50000"/>
                <a:gd name="adj2" fmla="val 25000"/>
              </a:avLst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rot="0" vert="eaVert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24" name="Rectangle 23"/>
            <p:cNvSpPr>
              <a:spLocks noChangeArrowheads="1"/>
            </p:cNvSpPr>
            <p:nvPr/>
          </p:nvSpPr>
          <p:spPr bwMode="auto">
            <a:xfrm>
              <a:off x="5315766" y="5431554"/>
              <a:ext cx="1590519" cy="90043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vert="horz" wrap="square" lIns="91440" tIns="45720" rIns="91440" bIns="45720" anchor="ctr" anchorCtr="0" upright="1"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zh-CN" sz="1200" dirty="0">
                  <a:effectLst/>
                  <a:latin typeface="Calibri" charset="0"/>
                  <a:ea typeface="宋体" charset="-122"/>
                  <a:cs typeface="Times New Roman" charset="0"/>
                </a:rPr>
                <a:t>使用</a:t>
              </a:r>
              <a:r>
                <a:rPr lang="en-US" sz="1200" dirty="0">
                  <a:effectLst/>
                  <a:latin typeface="Calibri" charset="0"/>
                  <a:ea typeface="宋体" charset="-122"/>
                  <a:cs typeface="Times New Roman" charset="0"/>
                </a:rPr>
                <a:t>NAB</a:t>
              </a:r>
              <a:r>
                <a:rPr lang="zh-CN" sz="1200" dirty="0">
                  <a:effectLst/>
                  <a:latin typeface="Calibri" charset="0"/>
                  <a:ea typeface="宋体" charset="-122"/>
                  <a:cs typeface="Times New Roman" charset="0"/>
                </a:rPr>
                <a:t>语言进行不同甲基化状态</a:t>
              </a:r>
              <a:r>
                <a:rPr lang="en-US" sz="1200" dirty="0">
                  <a:effectLst/>
                  <a:latin typeface="Calibri" charset="0"/>
                  <a:ea typeface="宋体" charset="-122"/>
                  <a:cs typeface="Times New Roman" charset="0"/>
                </a:rPr>
                <a:t>DNA</a:t>
              </a:r>
              <a:r>
                <a:rPr lang="zh-CN" sz="1200" dirty="0">
                  <a:effectLst/>
                  <a:latin typeface="Calibri" charset="0"/>
                  <a:ea typeface="宋体" charset="-122"/>
                  <a:cs typeface="Times New Roman" charset="0"/>
                </a:rPr>
                <a:t>分子结构模型</a:t>
              </a:r>
              <a:r>
                <a:rPr lang="zh-CN" sz="1200" dirty="0" smtClean="0">
                  <a:effectLst/>
                  <a:latin typeface="Calibri" charset="0"/>
                  <a:ea typeface="宋体" charset="-122"/>
                  <a:cs typeface="Times New Roman" charset="0"/>
                </a:rPr>
                <a:t>建立</a:t>
              </a:r>
              <a:endParaRPr lang="en-US" altLang="zh-CN" sz="1200" dirty="0" smtClean="0">
                <a:effectLst/>
                <a:latin typeface="Calibri" charset="0"/>
                <a:ea typeface="宋体" charset="-122"/>
                <a:cs typeface="Times New Roman" charset="0"/>
              </a:endParaRPr>
            </a:p>
            <a:p>
              <a:pPr algn="ctr"/>
              <a:r>
                <a:rPr lang="zh-CN" altLang="en-US" sz="1200" dirty="0">
                  <a:latin typeface="Calibri" charset="0"/>
                  <a:ea typeface="宋体" charset="-122"/>
                  <a:cs typeface="Times New Roman" charset="0"/>
                </a:rPr>
                <a:t>（</a:t>
              </a:r>
              <a:r>
                <a:rPr lang="zh-CN" altLang="en-US" sz="1200" b="1" u="sng" dirty="0">
                  <a:latin typeface="Calibri" charset="0"/>
                  <a:ea typeface="宋体" charset="-122"/>
                  <a:cs typeface="Times New Roman" charset="0"/>
                </a:rPr>
                <a:t>部分完成</a:t>
              </a:r>
              <a:r>
                <a:rPr lang="zh-CN" altLang="en-US" sz="1200" dirty="0" smtClean="0">
                  <a:latin typeface="Calibri" charset="0"/>
                  <a:ea typeface="宋体" charset="-122"/>
                  <a:cs typeface="Times New Roman" charset="0"/>
                </a:rPr>
                <a:t>）</a:t>
              </a:r>
              <a:endParaRPr lang="en-US" sz="1200" dirty="0">
                <a:latin typeface="Calibri" charset="0"/>
                <a:ea typeface="宋体" charset="-122"/>
                <a:cs typeface="Times New Roman" charset="0"/>
              </a:endParaRPr>
            </a:p>
          </p:txBody>
        </p:sp>
        <p:sp>
          <p:nvSpPr>
            <p:cNvPr id="25" name="AutoShape 84"/>
            <p:cNvSpPr>
              <a:spLocks noChangeArrowheads="1"/>
            </p:cNvSpPr>
            <p:nvPr/>
          </p:nvSpPr>
          <p:spPr bwMode="auto">
            <a:xfrm>
              <a:off x="6164148" y="4990078"/>
              <a:ext cx="244695" cy="225108"/>
            </a:xfrm>
            <a:prstGeom prst="downArrow">
              <a:avLst>
                <a:gd name="adj1" fmla="val 50000"/>
                <a:gd name="adj2" fmla="val 25000"/>
              </a:avLst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rot="0" vert="eaVert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26" name="AutoShape 85"/>
            <p:cNvSpPr>
              <a:spLocks noChangeArrowheads="1"/>
            </p:cNvSpPr>
            <p:nvPr/>
          </p:nvSpPr>
          <p:spPr bwMode="auto">
            <a:xfrm>
              <a:off x="6994022" y="5431554"/>
              <a:ext cx="1468172" cy="900430"/>
            </a:xfrm>
            <a:prstGeom prst="leftArrowCallout">
              <a:avLst>
                <a:gd name="adj1" fmla="val 16185"/>
                <a:gd name="adj2" fmla="val 12306"/>
                <a:gd name="adj3" fmla="val 12500"/>
                <a:gd name="adj4" fmla="val 86204"/>
              </a:avLst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rot="0" vert="horz" wrap="square" lIns="91440" tIns="45720" rIns="91440" bIns="45720" anchor="ctr" anchorCtr="0" upright="1">
              <a:noAutofit/>
            </a:bodyPr>
            <a:lstStyle/>
            <a:p>
              <a:pPr>
                <a:spcAft>
                  <a:spcPts val="0"/>
                </a:spcAft>
              </a:pPr>
              <a:r>
                <a:rPr lang="zh-CN" sz="1200">
                  <a:effectLst/>
                  <a:latin typeface="Calibri" charset="0"/>
                  <a:ea typeface="宋体" charset="-122"/>
                  <a:cs typeface="Times New Roman" charset="0"/>
                </a:rPr>
                <a:t>量子化学计算进行甲基化反应局域结构优化</a:t>
              </a:r>
              <a:endParaRPr lang="en-US" sz="1200">
                <a:effectLst/>
                <a:latin typeface="Calibri" charset="0"/>
                <a:ea typeface="宋体" charset="-122"/>
                <a:cs typeface="Times New Roman" charset="0"/>
              </a:endParaRPr>
            </a:p>
          </p:txBody>
        </p:sp>
        <p:sp>
          <p:nvSpPr>
            <p:cNvPr id="27" name="AutoShape 86"/>
            <p:cNvSpPr>
              <a:spLocks noChangeArrowheads="1"/>
            </p:cNvSpPr>
            <p:nvPr/>
          </p:nvSpPr>
          <p:spPr bwMode="auto">
            <a:xfrm>
              <a:off x="4145416" y="6478693"/>
              <a:ext cx="244695" cy="225108"/>
            </a:xfrm>
            <a:prstGeom prst="downArrow">
              <a:avLst>
                <a:gd name="adj1" fmla="val 50000"/>
                <a:gd name="adj2" fmla="val 25000"/>
              </a:avLst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rot="0" vert="eaVert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28" name="AutoShape 87"/>
            <p:cNvSpPr>
              <a:spLocks noChangeArrowheads="1"/>
            </p:cNvSpPr>
            <p:nvPr/>
          </p:nvSpPr>
          <p:spPr bwMode="auto">
            <a:xfrm>
              <a:off x="6164149" y="6478693"/>
              <a:ext cx="244695" cy="225108"/>
            </a:xfrm>
            <a:prstGeom prst="downArrow">
              <a:avLst>
                <a:gd name="adj1" fmla="val 50000"/>
                <a:gd name="adj2" fmla="val 25000"/>
              </a:avLst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rot="0" vert="eaVert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29" name="Rectangle 28"/>
            <p:cNvSpPr>
              <a:spLocks noChangeArrowheads="1"/>
            </p:cNvSpPr>
            <p:nvPr/>
          </p:nvSpPr>
          <p:spPr bwMode="auto">
            <a:xfrm>
              <a:off x="8611105" y="112554"/>
              <a:ext cx="367043" cy="3226435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vert" wrap="square" lIns="91440" tIns="45720" rIns="91440" bIns="45720" anchor="ctr" anchorCtr="0" upright="1"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zh-CN" sz="1200" dirty="0">
                  <a:effectLst/>
                  <a:latin typeface="Calibri" charset="0"/>
                  <a:ea typeface="宋体" charset="-122"/>
                  <a:cs typeface="Times New Roman" charset="0"/>
                </a:rPr>
                <a:t>生物信息学数据分析技术</a:t>
              </a:r>
              <a:endParaRPr lang="en-US" sz="1200" dirty="0">
                <a:effectLst/>
                <a:latin typeface="Calibri" charset="0"/>
                <a:ea typeface="宋体" charset="-122"/>
                <a:cs typeface="Times New Roman" charset="0"/>
              </a:endParaRPr>
            </a:p>
          </p:txBody>
        </p:sp>
        <p:sp>
          <p:nvSpPr>
            <p:cNvPr id="30" name="Rectangle 29"/>
            <p:cNvSpPr>
              <a:spLocks noChangeArrowheads="1"/>
            </p:cNvSpPr>
            <p:nvPr/>
          </p:nvSpPr>
          <p:spPr bwMode="auto">
            <a:xfrm>
              <a:off x="8611105" y="3682010"/>
              <a:ext cx="367043" cy="1254961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vert" wrap="square" lIns="91440" tIns="45720" rIns="91440" bIns="45720" anchor="ctr" anchorCtr="0" upright="1"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zh-CN" sz="1200" dirty="0">
                  <a:effectLst/>
                  <a:latin typeface="Calibri" charset="0"/>
                  <a:ea typeface="宋体" charset="-122"/>
                  <a:cs typeface="Times New Roman" charset="0"/>
                </a:rPr>
                <a:t>对称性建模</a:t>
              </a:r>
              <a:endParaRPr lang="en-US" sz="1200" dirty="0">
                <a:effectLst/>
                <a:latin typeface="Calibri" charset="0"/>
                <a:ea typeface="宋体" charset="-122"/>
                <a:cs typeface="Times New Roman" charset="0"/>
              </a:endParaRPr>
            </a:p>
          </p:txBody>
        </p:sp>
        <p:sp>
          <p:nvSpPr>
            <p:cNvPr id="31" name="Rectangle 30"/>
            <p:cNvSpPr>
              <a:spLocks noChangeArrowheads="1"/>
            </p:cNvSpPr>
            <p:nvPr/>
          </p:nvSpPr>
          <p:spPr bwMode="auto">
            <a:xfrm>
              <a:off x="8611105" y="5279927"/>
              <a:ext cx="367043" cy="2052344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vert" wrap="square" lIns="91440" tIns="45720" rIns="91440" bIns="45720" anchor="ctr" anchorCtr="0" upright="1"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zh-CN" sz="1200" dirty="0">
                  <a:effectLst/>
                  <a:latin typeface="Calibri" charset="0"/>
                  <a:ea typeface="宋体" charset="-122"/>
                  <a:cs typeface="Times New Roman" charset="0"/>
                </a:rPr>
                <a:t>分子模拟技术</a:t>
              </a:r>
              <a:endParaRPr lang="en-US" sz="1200" dirty="0">
                <a:effectLst/>
                <a:latin typeface="Calibri" charset="0"/>
                <a:ea typeface="宋体" charset="-122"/>
                <a:cs typeface="Times New Roman" charset="0"/>
              </a:endParaRPr>
            </a:p>
          </p:txBody>
        </p:sp>
        <p:sp>
          <p:nvSpPr>
            <p:cNvPr id="34" name="Rectangle 33"/>
            <p:cNvSpPr>
              <a:spLocks noChangeArrowheads="1"/>
            </p:cNvSpPr>
            <p:nvPr/>
          </p:nvSpPr>
          <p:spPr bwMode="auto">
            <a:xfrm>
              <a:off x="5246545" y="5286546"/>
              <a:ext cx="3303386" cy="1145704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490704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4305300" y="2540000"/>
            <a:ext cx="3572256" cy="1755648"/>
            <a:chOff x="4305300" y="2540000"/>
            <a:chExt cx="3572256" cy="1755648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5300" y="2540000"/>
              <a:ext cx="3572256" cy="1755648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5097732" y="3048000"/>
              <a:ext cx="833168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zh-CN" altLang="en-US" sz="1200" smtClean="0"/>
                <a:t>甲基化酶</a:t>
              </a:r>
              <a:endParaRPr 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1625135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/>
          <p:cNvGrpSpPr/>
          <p:nvPr/>
        </p:nvGrpSpPr>
        <p:grpSpPr>
          <a:xfrm>
            <a:off x="2895600" y="1476970"/>
            <a:ext cx="6400800" cy="3894534"/>
            <a:chOff x="2895600" y="1476970"/>
            <a:chExt cx="6400800" cy="3894534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95600" y="2400300"/>
              <a:ext cx="6400800" cy="2047875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3454400" y="4448175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mtClean="0"/>
                <a:t>对称</a:t>
              </a:r>
              <a:endParaRPr lang="en-US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575300" y="4448175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 smtClean="0"/>
                <a:t>对称</a:t>
              </a:r>
              <a:endParaRPr 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696200" y="4452382"/>
              <a:ext cx="8796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mtClean="0"/>
                <a:t>非对称</a:t>
              </a:r>
              <a:endParaRPr lang="en-US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454399" y="1661636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mtClean="0"/>
                <a:t>稳态</a:t>
              </a:r>
              <a:endParaRPr 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459883" y="1661636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mtClean="0"/>
                <a:t>亚稳态</a:t>
              </a:r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812866" y="1661636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mtClean="0"/>
                <a:t>稳态</a:t>
              </a:r>
              <a:endParaRPr lang="en-US" dirty="0"/>
            </a:p>
          </p:txBody>
        </p:sp>
        <p:cxnSp>
          <p:nvCxnSpPr>
            <p:cNvPr id="13" name="Straight Arrow Connector 12"/>
            <p:cNvCxnSpPr>
              <a:stCxn id="8" idx="3"/>
              <a:endCxn id="9" idx="1"/>
            </p:cNvCxnSpPr>
            <p:nvPr/>
          </p:nvCxnSpPr>
          <p:spPr>
            <a:xfrm>
              <a:off x="4100730" y="1846302"/>
              <a:ext cx="135915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>
              <a:stCxn id="5" idx="3"/>
              <a:endCxn id="6" idx="1"/>
            </p:cNvCxnSpPr>
            <p:nvPr/>
          </p:nvCxnSpPr>
          <p:spPr>
            <a:xfrm>
              <a:off x="4100731" y="4632841"/>
              <a:ext cx="147456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4457141" y="1476970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mtClean="0"/>
                <a:t>微扰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9" idx="3"/>
              <a:endCxn id="10" idx="1"/>
            </p:cNvCxnSpPr>
            <p:nvPr/>
          </p:nvCxnSpPr>
          <p:spPr>
            <a:xfrm>
              <a:off x="6337046" y="1846302"/>
              <a:ext cx="147582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3618706" y="5002172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</a:t>
              </a:r>
              <a:endParaRPr lang="en-US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739606" y="5002172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B</a:t>
              </a:r>
              <a:endParaRPr lang="en-US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7977173" y="5002172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cxnSp>
          <p:nvCxnSpPr>
            <p:cNvPr id="25" name="Straight Arrow Connector 24"/>
            <p:cNvCxnSpPr>
              <a:stCxn id="6" idx="3"/>
              <a:endCxn id="7" idx="1"/>
            </p:cNvCxnSpPr>
            <p:nvPr/>
          </p:nvCxnSpPr>
          <p:spPr>
            <a:xfrm>
              <a:off x="6221631" y="4632841"/>
              <a:ext cx="1474569" cy="420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6337046" y="4632840"/>
              <a:ext cx="1338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mtClean="0"/>
                <a:t>对称性破缺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770651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753492" y="635000"/>
            <a:ext cx="10789978" cy="5373132"/>
            <a:chOff x="54992" y="342900"/>
            <a:chExt cx="10789978" cy="5373132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618887" y="342900"/>
              <a:ext cx="4699000" cy="297180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7828687" y="3130034"/>
              <a:ext cx="279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/>
                <a:t>B</a:t>
              </a:r>
              <a:endParaRPr lang="en-US" dirty="0"/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992" y="342900"/>
              <a:ext cx="5563895" cy="500380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4"/>
            <a:srcRect t="48927" b="-2660"/>
            <a:stretch/>
          </p:blipFill>
          <p:spPr>
            <a:xfrm>
              <a:off x="5618887" y="3886200"/>
              <a:ext cx="5226083" cy="1460500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2697239" y="5346700"/>
              <a:ext cx="279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mtClean="0"/>
                <a:t>A</a:t>
              </a:r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828687" y="5346700"/>
              <a:ext cx="279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/>
                <a:t>C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0428581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t="48927" b="-2660"/>
          <a:stretch/>
        </p:blipFill>
        <p:spPr>
          <a:xfrm>
            <a:off x="-108813" y="2374900"/>
            <a:ext cx="12192000" cy="3407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5582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5686</TotalTime>
  <Words>313</Words>
  <Application>Microsoft Macintosh PowerPoint</Application>
  <PresentationFormat>Widescreen</PresentationFormat>
  <Paragraphs>67</Paragraphs>
  <Slides>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5" baseType="lpstr">
      <vt:lpstr>Calibri</vt:lpstr>
      <vt:lpstr>Calibri Light</vt:lpstr>
      <vt:lpstr>Cambria Math</vt:lpstr>
      <vt:lpstr>DengXian</vt:lpstr>
      <vt:lpstr>Times New Roman</vt:lpstr>
      <vt:lpstr>宋体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Deng Xiaodi</dc:creator>
  <cp:lastModifiedBy>Deng Xiaodi</cp:lastModifiedBy>
  <cp:revision>46</cp:revision>
  <dcterms:created xsi:type="dcterms:W3CDTF">2016-03-07T02:32:56Z</dcterms:created>
  <dcterms:modified xsi:type="dcterms:W3CDTF">2016-03-11T01:27:52Z</dcterms:modified>
</cp:coreProperties>
</file>